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sldIdLst>
    <p:sldId id="277" r:id="rId2"/>
    <p:sldId id="278" r:id="rId3"/>
    <p:sldId id="279" r:id="rId4"/>
    <p:sldId id="280" r:id="rId5"/>
    <p:sldId id="281" r:id="rId6"/>
    <p:sldId id="282" r:id="rId7"/>
    <p:sldId id="283" r:id="rId8"/>
    <p:sldId id="305" r:id="rId9"/>
    <p:sldId id="257" r:id="rId10"/>
    <p:sldId id="325" r:id="rId11"/>
    <p:sldId id="326" r:id="rId12"/>
    <p:sldId id="327" r:id="rId13"/>
    <p:sldId id="328" r:id="rId14"/>
    <p:sldId id="329" r:id="rId15"/>
    <p:sldId id="330" r:id="rId16"/>
    <p:sldId id="331" r:id="rId17"/>
    <p:sldId id="332" r:id="rId18"/>
    <p:sldId id="322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272" r:id="rId34"/>
    <p:sldId id="273" r:id="rId35"/>
    <p:sldId id="274" r:id="rId36"/>
    <p:sldId id="275" r:id="rId37"/>
    <p:sldId id="276" r:id="rId38"/>
    <p:sldId id="306" r:id="rId39"/>
    <p:sldId id="307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293" r:id="rId50"/>
    <p:sldId id="294" r:id="rId51"/>
    <p:sldId id="295" r:id="rId52"/>
    <p:sldId id="296" r:id="rId53"/>
    <p:sldId id="297" r:id="rId54"/>
    <p:sldId id="298" r:id="rId55"/>
    <p:sldId id="299" r:id="rId56"/>
    <p:sldId id="300" r:id="rId57"/>
    <p:sldId id="301" r:id="rId58"/>
    <p:sldId id="302" r:id="rId59"/>
    <p:sldId id="303" r:id="rId60"/>
    <p:sldId id="304" r:id="rId61"/>
    <p:sldId id="308" r:id="rId62"/>
    <p:sldId id="309" r:id="rId63"/>
    <p:sldId id="310" r:id="rId64"/>
    <p:sldId id="311" r:id="rId65"/>
    <p:sldId id="312" r:id="rId66"/>
    <p:sldId id="313" r:id="rId67"/>
    <p:sldId id="333" r:id="rId68"/>
    <p:sldId id="314" r:id="rId69"/>
    <p:sldId id="334" r:id="rId70"/>
    <p:sldId id="335" r:id="rId71"/>
    <p:sldId id="321" r:id="rId72"/>
    <p:sldId id="323" r:id="rId73"/>
    <p:sldId id="336" r:id="rId74"/>
    <p:sldId id="337" r:id="rId75"/>
    <p:sldId id="338" r:id="rId76"/>
    <p:sldId id="342" r:id="rId77"/>
    <p:sldId id="339" r:id="rId78"/>
    <p:sldId id="340" r:id="rId79"/>
    <p:sldId id="344" r:id="rId80"/>
    <p:sldId id="347" r:id="rId81"/>
    <p:sldId id="346" r:id="rId82"/>
    <p:sldId id="343" r:id="rId83"/>
    <p:sldId id="324" r:id="rId84"/>
  </p:sldIdLst>
  <p:sldSz cx="9144000" cy="6858000" type="screen4x3"/>
  <p:notesSz cx="6858000" cy="9144000"/>
  <p:defaultTextStyle>
    <a:defPPr>
      <a:defRPr lang="es-P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6" d="100"/>
        <a:sy n="36" d="100"/>
      </p:scale>
      <p:origin x="0" y="7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883856-C607-4785-BA9A-7C58BD91A259}" type="datetimeFigureOut">
              <a:rPr lang="es-PA" smtClean="0"/>
              <a:pPr/>
              <a:t>03/16/2008</a:t>
            </a:fld>
            <a:endParaRPr lang="es-P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AFE0A5-15CB-4BD8-94CD-3FB240C1509D}" type="slidenum">
              <a:rPr lang="es-PA" smtClean="0"/>
              <a:pPr/>
              <a:t>‹#›</a:t>
            </a:fld>
            <a:endParaRPr lang="es-P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8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278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2465AFF-238F-4ECE-8892-281B00584EE9}" type="slidenum">
              <a:rPr lang="es-PA" smtClean="0"/>
              <a:pPr/>
              <a:t>1</a:t>
            </a:fld>
            <a:endParaRPr lang="es-PA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685E4AC-5B17-464E-B048-113D6D469E1F}" type="slidenum">
              <a:rPr lang="es-PA" smtClean="0"/>
              <a:pPr/>
              <a:t>10</a:t>
            </a:fld>
            <a:endParaRPr lang="es-PA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186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506A49C-E743-4166-8D3E-A6BE708407F5}" type="slidenum">
              <a:rPr lang="es-PA" smtClean="0"/>
              <a:pPr/>
              <a:t>11</a:t>
            </a:fld>
            <a:endParaRPr lang="es-PA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187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EFBA15A-297C-4D3A-BFEE-FF1DA09262A2}" type="slidenum">
              <a:rPr lang="es-PA" smtClean="0"/>
              <a:pPr/>
              <a:t>12</a:t>
            </a:fld>
            <a:endParaRPr lang="es-PA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188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0699FC6-C8A7-4BD9-8138-021A6D6D86A4}" type="slidenum">
              <a:rPr lang="es-PA" smtClean="0"/>
              <a:pPr/>
              <a:t>13</a:t>
            </a:fld>
            <a:endParaRPr lang="es-PA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13219EC-DA17-4452-AFA6-18557ED9271C}" type="slidenum">
              <a:rPr lang="es-PA" smtClean="0"/>
              <a:pPr/>
              <a:t>14</a:t>
            </a:fld>
            <a:endParaRPr lang="es-PA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B0FB983-C727-4698-BCBD-954DF10D4493}" type="slidenum">
              <a:rPr lang="es-PA" smtClean="0"/>
              <a:pPr/>
              <a:t>15</a:t>
            </a:fld>
            <a:endParaRPr lang="es-PA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191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5EBFE1-4FC1-454D-B57F-08365818670B}" type="slidenum">
              <a:rPr lang="es-PA" smtClean="0"/>
              <a:pPr/>
              <a:t>16</a:t>
            </a:fld>
            <a:endParaRPr lang="es-PA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192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B73C15E-BEF8-40CD-8BB3-E01BA072709D}" type="slidenum">
              <a:rPr lang="es-PA" smtClean="0"/>
              <a:pPr/>
              <a:t>17</a:t>
            </a:fld>
            <a:endParaRPr lang="es-PA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80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258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3784624-A31F-4708-AD5B-774ACD96BFCF}" type="slidenum">
              <a:rPr lang="es-PA" smtClean="0"/>
              <a:pPr/>
              <a:t>18</a:t>
            </a:fld>
            <a:endParaRPr lang="es-PA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9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2590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AD54154-0753-414B-AAB0-EB8BB64FB9E9}" type="slidenum">
              <a:rPr lang="es-PA" smtClean="0"/>
              <a:pPr/>
              <a:t>19</a:t>
            </a:fld>
            <a:endParaRPr lang="es-PA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9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279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0B04E85-5405-43D6-80CC-5CFAFAD9A744}" type="slidenum">
              <a:rPr lang="es-PA" smtClean="0"/>
              <a:pPr/>
              <a:t>2</a:t>
            </a:fld>
            <a:endParaRPr lang="es-PA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0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260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3E7F162-0224-4F0A-9597-1B66499F67E0}" type="slidenum">
              <a:rPr lang="es-PA" smtClean="0"/>
              <a:pPr/>
              <a:t>20</a:t>
            </a:fld>
            <a:endParaRPr lang="es-PA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1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261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3AB5E6-6210-4553-81BC-EA56F0546CBE}" type="slidenum">
              <a:rPr lang="es-PA" smtClean="0"/>
              <a:pPr/>
              <a:t>21</a:t>
            </a:fld>
            <a:endParaRPr lang="es-PA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2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262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AD5F075-0D7A-4A7F-A497-FB6DE49931BE}" type="slidenum">
              <a:rPr lang="es-PA" smtClean="0"/>
              <a:pPr/>
              <a:t>22</a:t>
            </a:fld>
            <a:endParaRPr lang="es-PA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31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263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5B0BF24-8FCF-4D9A-A92B-6423D529C16D}" type="slidenum">
              <a:rPr lang="es-PA" smtClean="0"/>
              <a:pPr/>
              <a:t>23</a:t>
            </a:fld>
            <a:endParaRPr lang="es-PA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4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264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681030-CA48-44E1-B56E-7E02E399C109}" type="slidenum">
              <a:rPr lang="es-PA" smtClean="0"/>
              <a:pPr/>
              <a:t>24</a:t>
            </a:fld>
            <a:endParaRPr lang="es-PA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5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265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35175A7-C9E4-477F-A503-60AC6591C0F4}" type="slidenum">
              <a:rPr lang="es-PA" smtClean="0"/>
              <a:pPr/>
              <a:t>25</a:t>
            </a:fld>
            <a:endParaRPr lang="es-PA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266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6F79C72-521F-4249-860A-E2F6A24C8E7D}" type="slidenum">
              <a:rPr lang="es-PA" smtClean="0"/>
              <a:pPr/>
              <a:t>26</a:t>
            </a:fld>
            <a:endParaRPr lang="es-PA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7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267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D20C11F-E0F1-4372-9F68-F02C30D9BCF2}" type="slidenum">
              <a:rPr lang="es-PA" smtClean="0"/>
              <a:pPr/>
              <a:t>27</a:t>
            </a:fld>
            <a:endParaRPr lang="es-PA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82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268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90546C6-34DB-4B2D-8751-ABD23A017686}" type="slidenum">
              <a:rPr lang="es-PA" smtClean="0"/>
              <a:pPr/>
              <a:t>28</a:t>
            </a:fld>
            <a:endParaRPr lang="es-PA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9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269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39D7544-097D-492B-9F2C-911BCD374945}" type="slidenum">
              <a:rPr lang="es-PA" smtClean="0"/>
              <a:pPr/>
              <a:t>29</a:t>
            </a:fld>
            <a:endParaRPr lang="es-PA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0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280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5E8698-CDD8-47FE-A040-3A935E81718C}" type="slidenum">
              <a:rPr lang="es-PA" smtClean="0"/>
              <a:pPr/>
              <a:t>3</a:t>
            </a:fld>
            <a:endParaRPr lang="es-PA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76B1900-95C2-4376-A314-9416CC71DDD8}" type="slidenum">
              <a:rPr lang="es-PA" smtClean="0"/>
              <a:pPr/>
              <a:t>30</a:t>
            </a:fld>
            <a:endParaRPr lang="es-PA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1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271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CFB67E0-22FC-4622-A10F-7A6FBD1FEB48}" type="slidenum">
              <a:rPr lang="es-PA" smtClean="0"/>
              <a:pPr/>
              <a:t>31</a:t>
            </a:fld>
            <a:endParaRPr lang="es-PA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2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272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BDA760-861B-4E4B-817D-AB33A395088E}" type="slidenum">
              <a:rPr lang="es-PA" smtClean="0"/>
              <a:pPr/>
              <a:t>32</a:t>
            </a:fld>
            <a:endParaRPr lang="es-PA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3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273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0EA4D3E-EF5B-42DE-A2B8-45287E491D5D}" type="slidenum">
              <a:rPr lang="es-PA" smtClean="0"/>
              <a:pPr/>
              <a:t>33</a:t>
            </a:fld>
            <a:endParaRPr lang="es-PA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4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274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E03D6FF-1D9B-4E01-B0D1-6575C38037DA}" type="slidenum">
              <a:rPr lang="es-PA" smtClean="0"/>
              <a:pPr/>
              <a:t>34</a:t>
            </a:fld>
            <a:endParaRPr lang="es-PA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D017A94-9718-4780-A265-5C2717A51E85}" type="slidenum">
              <a:rPr lang="es-PA" smtClean="0"/>
              <a:pPr/>
              <a:t>35</a:t>
            </a:fld>
            <a:endParaRPr lang="es-PA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276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00A3A5B-2CD6-4AC2-98E2-8F749BC17CF4}" type="slidenum">
              <a:rPr lang="es-PA" smtClean="0"/>
              <a:pPr/>
              <a:t>36</a:t>
            </a:fld>
            <a:endParaRPr lang="es-PA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7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277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04087A-F2FD-41E5-A61D-A3E08E376F5E}" type="slidenum">
              <a:rPr lang="es-PA" smtClean="0"/>
              <a:pPr/>
              <a:t>37</a:t>
            </a:fld>
            <a:endParaRPr lang="es-PA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8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308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9D68E59-8778-4AA8-A482-119357497C26}" type="slidenum">
              <a:rPr lang="es-PA" smtClean="0"/>
              <a:pPr/>
              <a:t>38</a:t>
            </a:fld>
            <a:endParaRPr lang="es-PA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9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309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E9F7C90-D86D-455A-88A7-1FA7E0B6CF33}" type="slidenum">
              <a:rPr lang="es-PA" smtClean="0"/>
              <a:pPr/>
              <a:t>39</a:t>
            </a:fld>
            <a:endParaRPr lang="es-PA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1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281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5B86CFE-A6AF-4D15-974F-57EC435B6778}" type="slidenum">
              <a:rPr lang="es-PA" smtClean="0"/>
              <a:pPr/>
              <a:t>4</a:t>
            </a:fld>
            <a:endParaRPr lang="es-PA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5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285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589EFE9-DB0C-48BB-A84D-139AEC9FDB8F}" type="slidenum">
              <a:rPr lang="es-PA" smtClean="0"/>
              <a:pPr/>
              <a:t>40</a:t>
            </a:fld>
            <a:endParaRPr lang="es-PA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286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0D85665-2393-493B-843D-C0CDDD420CD4}" type="slidenum">
              <a:rPr lang="es-PA" smtClean="0"/>
              <a:pPr/>
              <a:t>41</a:t>
            </a:fld>
            <a:endParaRPr lang="es-PA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7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287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70D1B51-B988-41C7-9922-F8DD15A89737}" type="slidenum">
              <a:rPr lang="es-PA" smtClean="0"/>
              <a:pPr/>
              <a:t>42</a:t>
            </a:fld>
            <a:endParaRPr lang="es-PA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288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BCF7FE-0040-47C1-932F-935965262791}" type="slidenum">
              <a:rPr lang="es-PA" smtClean="0"/>
              <a:pPr/>
              <a:t>43</a:t>
            </a:fld>
            <a:endParaRPr lang="es-PA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9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289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51B7001-1866-411C-B0BF-CA5F483686AF}" type="slidenum">
              <a:rPr lang="es-PA" smtClean="0"/>
              <a:pPr/>
              <a:t>44</a:t>
            </a:fld>
            <a:endParaRPr lang="es-PA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0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290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6D1A56E-E723-4D49-9E2F-ED0EA1F3CFEC}" type="slidenum">
              <a:rPr lang="es-PA" smtClean="0"/>
              <a:pPr/>
              <a:t>45</a:t>
            </a:fld>
            <a:endParaRPr lang="es-PA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1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291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4B8A5D8-8B77-4221-BB54-6C6E4FB4BF22}" type="slidenum">
              <a:rPr lang="es-PA" smtClean="0"/>
              <a:pPr/>
              <a:t>46</a:t>
            </a:fld>
            <a:endParaRPr lang="es-PA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2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292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3D6183F-5DA1-4842-A51E-EFBA2C446E7E}" type="slidenum">
              <a:rPr lang="es-PA" smtClean="0"/>
              <a:pPr/>
              <a:t>47</a:t>
            </a:fld>
            <a:endParaRPr lang="es-PA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3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293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EE1E681-3B41-45CD-BC70-747E8B597E82}" type="slidenum">
              <a:rPr lang="es-PA" smtClean="0"/>
              <a:pPr/>
              <a:t>48</a:t>
            </a:fld>
            <a:endParaRPr lang="es-PA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4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294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2F019B4-B69B-462B-9380-CD66FE826447}" type="slidenum">
              <a:rPr lang="es-PA" smtClean="0"/>
              <a:pPr/>
              <a:t>49</a:t>
            </a:fld>
            <a:endParaRPr lang="es-PA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2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282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2AFF5C3-401A-4171-9CEA-B652B3652BB9}" type="slidenum">
              <a:rPr lang="es-PA" smtClean="0"/>
              <a:pPr/>
              <a:t>5</a:t>
            </a:fld>
            <a:endParaRPr lang="es-PA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5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295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A2D1E1C-FC49-4ADB-B8EE-A556C8C51343}" type="slidenum">
              <a:rPr lang="es-PA" smtClean="0"/>
              <a:pPr/>
              <a:t>50</a:t>
            </a:fld>
            <a:endParaRPr lang="es-PA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296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D1F6D9A-5137-46D5-BD70-69181BDD65F9}" type="slidenum">
              <a:rPr lang="es-PA" smtClean="0"/>
              <a:pPr/>
              <a:t>51</a:t>
            </a:fld>
            <a:endParaRPr lang="es-PA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297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85B11BA-20F8-4CE0-815F-F4CAEB1B0B61}" type="slidenum">
              <a:rPr lang="es-PA" smtClean="0"/>
              <a:pPr/>
              <a:t>52</a:t>
            </a:fld>
            <a:endParaRPr lang="es-PA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9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299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311E4E9-B608-4DBB-9B29-323303EFFC60}" type="slidenum">
              <a:rPr lang="es-PA" smtClean="0"/>
              <a:pPr/>
              <a:t>53</a:t>
            </a:fld>
            <a:endParaRPr lang="es-PA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0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300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FFDBF99-51C1-4C40-A7FB-7EEE2341FF74}" type="slidenum">
              <a:rPr lang="es-PA" smtClean="0"/>
              <a:pPr/>
              <a:t>54</a:t>
            </a:fld>
            <a:endParaRPr lang="es-PA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1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301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E95F8E6-C8F5-48EB-ACAB-33FCC3E772E5}" type="slidenum">
              <a:rPr lang="es-PA" smtClean="0"/>
              <a:pPr/>
              <a:t>55</a:t>
            </a:fld>
            <a:endParaRPr lang="es-PA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2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302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84F8FC7-9970-4D50-9654-5FA7B5A365CF}" type="slidenum">
              <a:rPr lang="es-PA" smtClean="0"/>
              <a:pPr/>
              <a:t>56</a:t>
            </a:fld>
            <a:endParaRPr lang="es-PA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3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303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87E59E1-9FC2-4C91-9036-0AFCA41741DB}" type="slidenum">
              <a:rPr lang="es-PA" smtClean="0"/>
              <a:pPr/>
              <a:t>57</a:t>
            </a:fld>
            <a:endParaRPr lang="es-PA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4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304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72914C6-0DAC-42EC-B48B-077C8C6A743A}" type="slidenum">
              <a:rPr lang="es-PA" smtClean="0"/>
              <a:pPr/>
              <a:t>58</a:t>
            </a:fld>
            <a:endParaRPr lang="es-PA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5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305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CC5B16E-03B7-4A0A-A9C2-B19A3C55C222}" type="slidenum">
              <a:rPr lang="es-PA" smtClean="0"/>
              <a:pPr/>
              <a:t>59</a:t>
            </a:fld>
            <a:endParaRPr lang="es-PA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3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283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3E905AD-DB05-4A37-BF62-AF7E1A58B5A8}" type="slidenum">
              <a:rPr lang="es-PA" smtClean="0"/>
              <a:pPr/>
              <a:t>6</a:t>
            </a:fld>
            <a:endParaRPr lang="es-PA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6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306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E4CD7E9-9017-4E26-B194-29FB7C26B40E}" type="slidenum">
              <a:rPr lang="es-PA" smtClean="0"/>
              <a:pPr/>
              <a:t>60</a:t>
            </a:fld>
            <a:endParaRPr lang="es-PA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0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310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BC951B7-F0E2-4F55-A5AA-AB73A434F697}" type="slidenum">
              <a:rPr lang="es-PA" smtClean="0"/>
              <a:pPr/>
              <a:t>61</a:t>
            </a:fld>
            <a:endParaRPr lang="es-PA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311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0BAB2E7-C7F5-4C97-8C19-71E624E22B5F}" type="slidenum">
              <a:rPr lang="es-PA" smtClean="0"/>
              <a:pPr/>
              <a:t>62</a:t>
            </a:fld>
            <a:endParaRPr lang="es-PA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2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312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13A25BF-A3A7-4C68-866D-0568543FA3D0}" type="slidenum">
              <a:rPr lang="es-PA" smtClean="0"/>
              <a:pPr/>
              <a:t>63</a:t>
            </a:fld>
            <a:endParaRPr lang="es-PA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3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313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7955E15-CDFD-47F4-9B05-7D0A77D51518}" type="slidenum">
              <a:rPr lang="es-PA" smtClean="0"/>
              <a:pPr/>
              <a:t>64</a:t>
            </a:fld>
            <a:endParaRPr lang="es-PA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4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314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BCD1C9C-AD24-4774-81F1-60CBFE4199C9}" type="slidenum">
              <a:rPr lang="es-PA" smtClean="0"/>
              <a:pPr/>
              <a:t>65</a:t>
            </a:fld>
            <a:endParaRPr lang="es-PA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5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315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FD6EE4-28DC-4ADF-8F8D-238CCF8669C9}" type="slidenum">
              <a:rPr lang="es-PA" smtClean="0"/>
              <a:pPr/>
              <a:t>66</a:t>
            </a:fld>
            <a:endParaRPr lang="es-PA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5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315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FD6EE4-28DC-4ADF-8F8D-238CCF8669C9}" type="slidenum">
              <a:rPr lang="es-PA" smtClean="0"/>
              <a:pPr/>
              <a:t>67</a:t>
            </a:fld>
            <a:endParaRPr lang="es-PA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6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316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C1B9FDD-D26B-496E-A62A-08FFAB014A3E}" type="slidenum">
              <a:rPr lang="es-PA" smtClean="0"/>
              <a:pPr/>
              <a:t>68</a:t>
            </a:fld>
            <a:endParaRPr lang="es-PA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3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323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750B6A0-0268-47F2-9386-8A2B9247BD34}" type="slidenum">
              <a:rPr lang="es-PA" smtClean="0"/>
              <a:pPr/>
              <a:t>71</a:t>
            </a:fld>
            <a:endParaRPr lang="es-PA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4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284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D4430FD-BD1F-4936-8568-3F6E64FBDF44}" type="slidenum">
              <a:rPr lang="es-PA" smtClean="0"/>
              <a:pPr/>
              <a:t>7</a:t>
            </a:fld>
            <a:endParaRPr lang="es-PA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33D15B7-745F-4260-899C-FC3A858E32FE}" type="slidenum">
              <a:rPr lang="es-PA" smtClean="0"/>
              <a:pPr/>
              <a:t>72</a:t>
            </a:fld>
            <a:endParaRPr lang="es-PA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FE0A5-15CB-4BD8-94CD-3FB240C1509D}" type="slidenum">
              <a:rPr lang="es-PA" smtClean="0"/>
              <a:pPr/>
              <a:t>79</a:t>
            </a:fld>
            <a:endParaRPr lang="es-PA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E8E970-66B7-405A-BEA2-C552DA9FDD50}" type="slidenum">
              <a:rPr lang="es-PA" smtClean="0"/>
              <a:pPr/>
              <a:t>83</a:t>
            </a:fld>
            <a:endParaRPr lang="es-PA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307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A988158-AE3E-495B-8A15-E66D9F4E225E}" type="slidenum">
              <a:rPr lang="es-PA" smtClean="0"/>
              <a:pPr/>
              <a:t>8</a:t>
            </a:fld>
            <a:endParaRPr lang="es-PA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80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A" smtClean="0"/>
          </a:p>
        </p:txBody>
      </p:sp>
      <p:sp>
        <p:nvSpPr>
          <p:cNvPr id="258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3784624-A31F-4708-AD5B-774ACD96BFCF}" type="slidenum">
              <a:rPr lang="es-PA" smtClean="0"/>
              <a:pPr/>
              <a:t>9</a:t>
            </a:fld>
            <a:endParaRPr lang="es-PA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P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P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DDA0B-9E7D-4F0E-8D86-266722F39316}" type="datetimeFigureOut">
              <a:rPr lang="es-PA" smtClean="0"/>
              <a:pPr/>
              <a:t>03/16/2008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A61A-B12B-4AB7-9F76-00585BA7A5FA}" type="slidenum">
              <a:rPr lang="es-PA" smtClean="0"/>
              <a:pPr/>
              <a:t>‹#›</a:t>
            </a:fld>
            <a:endParaRPr lang="es-P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P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DDA0B-9E7D-4F0E-8D86-266722F39316}" type="datetimeFigureOut">
              <a:rPr lang="es-PA" smtClean="0"/>
              <a:pPr/>
              <a:t>03/16/2008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A61A-B12B-4AB7-9F76-00585BA7A5FA}" type="slidenum">
              <a:rPr lang="es-PA" smtClean="0"/>
              <a:pPr/>
              <a:t>‹#›</a:t>
            </a:fld>
            <a:endParaRPr lang="es-P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P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DDA0B-9E7D-4F0E-8D86-266722F39316}" type="datetimeFigureOut">
              <a:rPr lang="es-PA" smtClean="0"/>
              <a:pPr/>
              <a:t>03/16/2008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A61A-B12B-4AB7-9F76-00585BA7A5FA}" type="slidenum">
              <a:rPr lang="es-PA" smtClean="0"/>
              <a:pPr/>
              <a:t>‹#›</a:t>
            </a:fld>
            <a:endParaRPr lang="es-P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P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A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s-PA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E7F9F-1DBF-4ED1-8052-4E7BE5A03F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P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DDA0B-9E7D-4F0E-8D86-266722F39316}" type="datetimeFigureOut">
              <a:rPr lang="es-PA" smtClean="0"/>
              <a:pPr/>
              <a:t>03/16/2008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A61A-B12B-4AB7-9F76-00585BA7A5FA}" type="slidenum">
              <a:rPr lang="es-PA" smtClean="0"/>
              <a:pPr/>
              <a:t>‹#›</a:t>
            </a:fld>
            <a:endParaRPr lang="es-P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P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DDA0B-9E7D-4F0E-8D86-266722F39316}" type="datetimeFigureOut">
              <a:rPr lang="es-PA" smtClean="0"/>
              <a:pPr/>
              <a:t>03/16/2008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A61A-B12B-4AB7-9F76-00585BA7A5FA}" type="slidenum">
              <a:rPr lang="es-PA" smtClean="0"/>
              <a:pPr/>
              <a:t>‹#›</a:t>
            </a:fld>
            <a:endParaRPr lang="es-P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P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DDA0B-9E7D-4F0E-8D86-266722F39316}" type="datetimeFigureOut">
              <a:rPr lang="es-PA" smtClean="0"/>
              <a:pPr/>
              <a:t>03/16/2008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A61A-B12B-4AB7-9F76-00585BA7A5FA}" type="slidenum">
              <a:rPr lang="es-PA" smtClean="0"/>
              <a:pPr/>
              <a:t>‹#›</a:t>
            </a:fld>
            <a:endParaRPr lang="es-P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P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DDA0B-9E7D-4F0E-8D86-266722F39316}" type="datetimeFigureOut">
              <a:rPr lang="es-PA" smtClean="0"/>
              <a:pPr/>
              <a:t>03/16/2008</a:t>
            </a:fld>
            <a:endParaRPr lang="es-P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A61A-B12B-4AB7-9F76-00585BA7A5FA}" type="slidenum">
              <a:rPr lang="es-PA" smtClean="0"/>
              <a:pPr/>
              <a:t>‹#›</a:t>
            </a:fld>
            <a:endParaRPr lang="es-P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P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DDA0B-9E7D-4F0E-8D86-266722F39316}" type="datetimeFigureOut">
              <a:rPr lang="es-PA" smtClean="0"/>
              <a:pPr/>
              <a:t>03/16/2008</a:t>
            </a:fld>
            <a:endParaRPr lang="es-P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A61A-B12B-4AB7-9F76-00585BA7A5FA}" type="slidenum">
              <a:rPr lang="es-PA" smtClean="0"/>
              <a:pPr/>
              <a:t>‹#›</a:t>
            </a:fld>
            <a:endParaRPr lang="es-P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DDA0B-9E7D-4F0E-8D86-266722F39316}" type="datetimeFigureOut">
              <a:rPr lang="es-PA" smtClean="0"/>
              <a:pPr/>
              <a:t>03/16/2008</a:t>
            </a:fld>
            <a:endParaRPr lang="es-P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A61A-B12B-4AB7-9F76-00585BA7A5FA}" type="slidenum">
              <a:rPr lang="es-PA" smtClean="0"/>
              <a:pPr/>
              <a:t>‹#›</a:t>
            </a:fld>
            <a:endParaRPr lang="es-P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P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DDA0B-9E7D-4F0E-8D86-266722F39316}" type="datetimeFigureOut">
              <a:rPr lang="es-PA" smtClean="0"/>
              <a:pPr/>
              <a:t>03/16/2008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A61A-B12B-4AB7-9F76-00585BA7A5FA}" type="slidenum">
              <a:rPr lang="es-PA" smtClean="0"/>
              <a:pPr/>
              <a:t>‹#›</a:t>
            </a:fld>
            <a:endParaRPr lang="es-P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P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DDA0B-9E7D-4F0E-8D86-266722F39316}" type="datetimeFigureOut">
              <a:rPr lang="es-PA" smtClean="0"/>
              <a:pPr/>
              <a:t>03/16/2008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A61A-B12B-4AB7-9F76-00585BA7A5FA}" type="slidenum">
              <a:rPr lang="es-PA" smtClean="0"/>
              <a:pPr/>
              <a:t>‹#›</a:t>
            </a:fld>
            <a:endParaRPr lang="es-P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P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DDA0B-9E7D-4F0E-8D86-266722F39316}" type="datetimeFigureOut">
              <a:rPr lang="es-PA" smtClean="0"/>
              <a:pPr/>
              <a:t>03/16/2008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2A61A-B12B-4AB7-9F76-00585BA7A5FA}" type="slidenum">
              <a:rPr lang="es-PA" smtClean="0"/>
              <a:pPr/>
              <a:t>‹#›</a:t>
            </a:fld>
            <a:endParaRPr lang="es-P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jpe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ime.com/time/magazine/0,9263,7601020506,00.html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utismspeaks.org/index2.php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61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4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76200"/>
            <a:ext cx="7812088" cy="673258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z="4800" b="1" smtClean="0">
                <a:solidFill>
                  <a:schemeClr val="hlink"/>
                </a:solidFill>
              </a:rPr>
              <a:t>La incidencia 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s-PA" sz="4000" b="1" smtClean="0">
                <a:solidFill>
                  <a:schemeClr val="accent2"/>
                </a:solidFill>
              </a:rPr>
              <a:t>Ocurre aproximadamente en </a:t>
            </a:r>
            <a:r>
              <a:rPr lang="es-PA" sz="4000" b="1" smtClean="0">
                <a:solidFill>
                  <a:srgbClr val="FF0000"/>
                </a:solidFill>
              </a:rPr>
              <a:t>1 de cada 150 a 500 nacimientos</a:t>
            </a:r>
            <a:r>
              <a:rPr lang="es-PA" sz="4000" b="1" smtClean="0">
                <a:solidFill>
                  <a:schemeClr val="accent2"/>
                </a:solidFill>
              </a:rPr>
              <a:t> </a:t>
            </a:r>
          </a:p>
          <a:p>
            <a:pPr eaLnBrk="1" hangingPunct="1"/>
            <a:r>
              <a:rPr lang="es-PA" sz="4000" b="1" smtClean="0">
                <a:solidFill>
                  <a:schemeClr val="accent2"/>
                </a:solidFill>
              </a:rPr>
              <a:t>Por los menos 0.5% de la población mundial tiene algún grado de autismo </a:t>
            </a:r>
          </a:p>
          <a:p>
            <a:pPr eaLnBrk="1" hangingPunct="1">
              <a:buFontTx/>
              <a:buNone/>
            </a:pPr>
            <a:r>
              <a:rPr lang="es-PA" sz="2400" b="1" smtClean="0">
                <a:solidFill>
                  <a:schemeClr val="hlink"/>
                </a:solidFill>
              </a:rPr>
              <a:t>      (Scientific American Nov 2006)</a:t>
            </a:r>
          </a:p>
          <a:p>
            <a:pPr eaLnBrk="1" hangingPunct="1">
              <a:buFontTx/>
              <a:buNone/>
            </a:pPr>
            <a:endParaRPr lang="es-PA" sz="4000" b="1" smtClean="0">
              <a:solidFill>
                <a:schemeClr val="accent2"/>
              </a:solidFill>
            </a:endParaRPr>
          </a:p>
        </p:txBody>
      </p:sp>
      <p:pic>
        <p:nvPicPr>
          <p:cNvPr id="23556" name="Picture 4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7988" y="5805488"/>
            <a:ext cx="1079500" cy="9302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lgango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14400"/>
            <a:ext cx="1447800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5" descr="lgargentin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7800" y="2514600"/>
            <a:ext cx="2209800" cy="139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36" descr="arubal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819400"/>
            <a:ext cx="14478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37" descr="bahamasl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754438"/>
            <a:ext cx="1447800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38" descr="belizel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800600"/>
            <a:ext cx="1447800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39" descr="bolivial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5813425"/>
            <a:ext cx="144780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40" descr="brazill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1828800"/>
            <a:ext cx="1447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Picture 41" descr="canadal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47800" y="0"/>
            <a:ext cx="2209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6" name="Picture 42" descr="columbial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447800" y="1143000"/>
            <a:ext cx="2209800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7" name="Picture 44" descr="costal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657600" y="2362200"/>
            <a:ext cx="1981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8" name="Picture 45" descr="cubal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447800" y="5334000"/>
            <a:ext cx="2209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9" name="Picture 46" descr="Curacao fla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447800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0" name="Picture 47" descr="dominicanrepl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657600" y="0"/>
            <a:ext cx="19812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1" name="Picture 48" descr="ecuadorl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638800" y="0"/>
            <a:ext cx="18288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2" name="Picture 49" descr="elsalvadorl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657600" y="1143000"/>
            <a:ext cx="1981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3" name="Picture 50" descr="guatl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3657600" y="4495800"/>
            <a:ext cx="1981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4" name="Picture 51" descr="hondurasl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467600" y="0"/>
            <a:ext cx="1676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5" name="Picture 52" descr="iranl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5638800" y="1143000"/>
            <a:ext cx="3581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6" name="Picture 53" descr="japanl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447800" y="3902075"/>
            <a:ext cx="2209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7" name="Picture 54" descr="panamalg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5638800" y="2438400"/>
            <a:ext cx="3505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8" name="Picture 55" descr="unitedstateslg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5638800" y="4038600"/>
            <a:ext cx="3505200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9" name="Picture 5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3657600" y="3352800"/>
            <a:ext cx="19812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00" name="Picture 57" descr="mexicolg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5638800" y="5638800"/>
            <a:ext cx="3505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01" name="Picture 58" descr="trinidadlg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3657600" y="5622925"/>
            <a:ext cx="2057400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02" name="Rectangle 59"/>
          <p:cNvSpPr>
            <a:spLocks noChangeArrowheads="1"/>
          </p:cNvSpPr>
          <p:nvPr/>
        </p:nvSpPr>
        <p:spPr bwMode="auto">
          <a:xfrm>
            <a:off x="1524000" y="1004888"/>
            <a:ext cx="4119563" cy="5191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PA" sz="2800" b="1">
                <a:solidFill>
                  <a:schemeClr val="hlink"/>
                </a:solidFill>
              </a:rPr>
              <a:t>La incidencia mundial?</a:t>
            </a:r>
            <a:endParaRPr lang="es-ES" sz="2800" b="1">
              <a:solidFill>
                <a:schemeClr val="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z="4800" b="1" smtClean="0">
                <a:solidFill>
                  <a:schemeClr val="hlink"/>
                </a:solidFill>
              </a:rPr>
              <a:t>La incidencia mundial 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s-PA" sz="5400" b="1" smtClean="0">
                <a:solidFill>
                  <a:schemeClr val="accent2"/>
                </a:solidFill>
              </a:rPr>
              <a:t>Esto significa que mundialmente hay más de </a:t>
            </a:r>
            <a:r>
              <a:rPr lang="es-PA" sz="5400" b="1" smtClean="0">
                <a:solidFill>
                  <a:srgbClr val="FF0000"/>
                </a:solidFill>
              </a:rPr>
              <a:t>30 millones</a:t>
            </a:r>
            <a:r>
              <a:rPr lang="es-PA" sz="5400" b="1" smtClean="0">
                <a:solidFill>
                  <a:schemeClr val="accent2"/>
                </a:solidFill>
              </a:rPr>
              <a:t> de personas con autismo</a:t>
            </a:r>
          </a:p>
        </p:txBody>
      </p:sp>
      <p:pic>
        <p:nvPicPr>
          <p:cNvPr id="25604" name="Picture 4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7988" y="5805488"/>
            <a:ext cx="1079500" cy="9302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b="1" smtClean="0">
                <a:solidFill>
                  <a:schemeClr val="hlink"/>
                </a:solidFill>
              </a:rPr>
              <a:t>Donde se encuentran más?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s-PA" sz="3600" b="1" smtClean="0">
                <a:solidFill>
                  <a:schemeClr val="accent2"/>
                </a:solidFill>
              </a:rPr>
              <a:t>Se encuentran en todo tipo de </a:t>
            </a:r>
          </a:p>
          <a:p>
            <a:pPr lvl="1" eaLnBrk="1" hangingPunct="1"/>
            <a:r>
              <a:rPr lang="es-PA" sz="3200" b="1" smtClean="0">
                <a:solidFill>
                  <a:schemeClr val="accent2"/>
                </a:solidFill>
              </a:rPr>
              <a:t>Razas</a:t>
            </a:r>
          </a:p>
          <a:p>
            <a:pPr lvl="1" eaLnBrk="1" hangingPunct="1"/>
            <a:r>
              <a:rPr lang="es-PA" sz="3200" b="1" smtClean="0">
                <a:solidFill>
                  <a:schemeClr val="accent2"/>
                </a:solidFill>
              </a:rPr>
              <a:t>Culturas </a:t>
            </a:r>
          </a:p>
          <a:p>
            <a:pPr lvl="1" eaLnBrk="1" hangingPunct="1"/>
            <a:r>
              <a:rPr lang="es-PA" sz="3200" b="1" smtClean="0">
                <a:solidFill>
                  <a:schemeClr val="accent2"/>
                </a:solidFill>
              </a:rPr>
              <a:t>Religiones</a:t>
            </a:r>
          </a:p>
          <a:p>
            <a:pPr lvl="1" eaLnBrk="1" hangingPunct="1"/>
            <a:r>
              <a:rPr lang="es-PA" sz="3200" b="1" smtClean="0">
                <a:solidFill>
                  <a:schemeClr val="accent2"/>
                </a:solidFill>
              </a:rPr>
              <a:t>Etnias </a:t>
            </a:r>
          </a:p>
          <a:p>
            <a:pPr lvl="1" eaLnBrk="1" hangingPunct="1"/>
            <a:r>
              <a:rPr lang="es-PA" sz="3200" b="1" smtClean="0">
                <a:solidFill>
                  <a:schemeClr val="accent2"/>
                </a:solidFill>
              </a:rPr>
              <a:t>Clases sociales y </a:t>
            </a:r>
          </a:p>
          <a:p>
            <a:pPr lvl="1" eaLnBrk="1" hangingPunct="1"/>
            <a:r>
              <a:rPr lang="es-PA" sz="3200" b="1" smtClean="0">
                <a:solidFill>
                  <a:schemeClr val="accent2"/>
                </a:solidFill>
              </a:rPr>
              <a:t>En países en todo el mundo </a:t>
            </a:r>
          </a:p>
        </p:txBody>
      </p:sp>
      <p:pic>
        <p:nvPicPr>
          <p:cNvPr id="26628" name="Picture 4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7988" y="5805488"/>
            <a:ext cx="1079500" cy="9302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z="6000" b="1" smtClean="0">
                <a:solidFill>
                  <a:schemeClr val="hlink"/>
                </a:solidFill>
              </a:rPr>
              <a:t>USA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s-PA" sz="4000" b="1" smtClean="0">
                <a:solidFill>
                  <a:schemeClr val="accent2"/>
                </a:solidFill>
              </a:rPr>
              <a:t>Posiblemente 1.5 a 2 millones de personas en los Estados Unidos padece de autismo o alguna otra forma de Trastorno Degenerativo del Desarrollo</a:t>
            </a:r>
          </a:p>
        </p:txBody>
      </p:sp>
      <p:pic>
        <p:nvPicPr>
          <p:cNvPr id="27652" name="Picture 4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7988" y="5805488"/>
            <a:ext cx="1079500" cy="9302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27653" name="Picture 5" descr="unitedstatesl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245100"/>
            <a:ext cx="3505200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4"/>
          <p:cNvSpPr>
            <a:spLocks noChangeArrowheads="1"/>
          </p:cNvSpPr>
          <p:nvPr/>
        </p:nvSpPr>
        <p:spPr bwMode="auto">
          <a:xfrm>
            <a:off x="228600" y="762000"/>
            <a:ext cx="8839200" cy="6019800"/>
          </a:xfrm>
          <a:prstGeom prst="irregularSeal2">
            <a:avLst/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s-PA" sz="3200" b="1">
              <a:solidFill>
                <a:schemeClr val="accent2"/>
              </a:solidFill>
            </a:endParaRPr>
          </a:p>
          <a:p>
            <a:pPr algn="ctr"/>
            <a:r>
              <a:rPr lang="es-PA" sz="3200" b="1">
                <a:solidFill>
                  <a:schemeClr val="accent2"/>
                </a:solidFill>
              </a:rPr>
              <a:t>Con este promedio</a:t>
            </a:r>
          </a:p>
          <a:p>
            <a:pPr algn="ctr"/>
            <a:r>
              <a:rPr lang="es-PA" sz="3200" b="1">
                <a:solidFill>
                  <a:schemeClr val="accent2"/>
                </a:solidFill>
              </a:rPr>
              <a:t>en Panamá posiblemente </a:t>
            </a:r>
          </a:p>
          <a:p>
            <a:pPr algn="ctr"/>
            <a:r>
              <a:rPr lang="es-PA" sz="3200" b="1">
                <a:solidFill>
                  <a:schemeClr val="accent2"/>
                </a:solidFill>
              </a:rPr>
              <a:t>tengamos más de 20,000 </a:t>
            </a:r>
          </a:p>
          <a:p>
            <a:pPr algn="ctr"/>
            <a:r>
              <a:rPr lang="es-PA" sz="3200" b="1">
                <a:solidFill>
                  <a:schemeClr val="accent2"/>
                </a:solidFill>
              </a:rPr>
              <a:t>personas que sufren de </a:t>
            </a:r>
          </a:p>
          <a:p>
            <a:pPr algn="ctr"/>
            <a:r>
              <a:rPr lang="es-PA" sz="3200" b="1">
                <a:solidFill>
                  <a:schemeClr val="accent2"/>
                </a:solidFill>
              </a:rPr>
              <a:t>algún grado de espectro de </a:t>
            </a:r>
          </a:p>
          <a:p>
            <a:pPr algn="ctr"/>
            <a:r>
              <a:rPr lang="es-PA" sz="3200" b="1">
                <a:solidFill>
                  <a:schemeClr val="accent2"/>
                </a:solidFill>
              </a:rPr>
              <a:t>autismo</a:t>
            </a:r>
          </a:p>
          <a:p>
            <a:pPr algn="ctr"/>
            <a:endParaRPr lang="es-PA" sz="3200" b="1">
              <a:solidFill>
                <a:schemeClr val="accent2"/>
              </a:solidFill>
            </a:endParaRPr>
          </a:p>
        </p:txBody>
      </p:sp>
      <p:pic>
        <p:nvPicPr>
          <p:cNvPr id="28675" name="Picture 6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64500" y="5851525"/>
            <a:ext cx="1079500" cy="9302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28676" name="Picture 7" descr="panamal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514600" cy="167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PA" smtClean="0"/>
          </a:p>
        </p:txBody>
      </p:sp>
      <p:sp>
        <p:nvSpPr>
          <p:cNvPr id="29699" name="Rectangle 3" descr="DSC0091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s-PA"/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>
            <a:off x="4876800" y="1371600"/>
            <a:ext cx="4038600" cy="2895600"/>
          </a:xfrm>
          <a:prstGeom prst="cloudCallout">
            <a:avLst>
              <a:gd name="adj1" fmla="val -71815"/>
              <a:gd name="adj2" fmla="val 23028"/>
            </a:avLst>
          </a:prstGeom>
          <a:solidFill>
            <a:srgbClr val="FFFF00"/>
          </a:solidFill>
          <a:ln w="381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s-PA" sz="2800" b="1">
                <a:solidFill>
                  <a:schemeClr val="accent2"/>
                </a:solidFill>
              </a:rPr>
              <a:t>Es cuatro veces más común en niños que en niñas</a:t>
            </a:r>
          </a:p>
        </p:txBody>
      </p:sp>
      <p:pic>
        <p:nvPicPr>
          <p:cNvPr id="29701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4500" y="5851525"/>
            <a:ext cx="1079500" cy="9302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6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7988" y="5805488"/>
            <a:ext cx="1079500" cy="9302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z="5400" b="1" smtClean="0">
                <a:solidFill>
                  <a:schemeClr val="hlink"/>
                </a:solidFill>
              </a:rPr>
              <a:t>Realidades del Autismo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itchFamily="2" charset="2"/>
              <a:buChar char="ü"/>
            </a:pPr>
            <a:r>
              <a:rPr lang="es-PA" sz="3600" b="1" smtClean="0">
                <a:solidFill>
                  <a:schemeClr val="accent2"/>
                </a:solidFill>
              </a:rPr>
              <a:t>1 en cada </a:t>
            </a:r>
            <a:r>
              <a:rPr lang="es-PA" sz="3600" b="1" smtClean="0">
                <a:solidFill>
                  <a:srgbClr val="FF0000"/>
                </a:solidFill>
              </a:rPr>
              <a:t>150</a:t>
            </a:r>
            <a:r>
              <a:rPr lang="es-PA" sz="3600" b="1" smtClean="0">
                <a:solidFill>
                  <a:schemeClr val="accent2"/>
                </a:solidFill>
              </a:rPr>
              <a:t> niños es diagnosticado con autismo</a:t>
            </a:r>
            <a:r>
              <a:rPr lang="en-US" sz="3600" b="1" dirty="0" smtClean="0">
                <a:solidFill>
                  <a:schemeClr val="accent2"/>
                </a:solidFill>
              </a:rPr>
              <a:t> </a:t>
            </a:r>
            <a:endParaRPr lang="es-PA" sz="3600" b="1" smtClean="0">
              <a:solidFill>
                <a:schemeClr val="accent2"/>
              </a:solidFill>
            </a:endParaRPr>
          </a:p>
          <a:p>
            <a:pPr eaLnBrk="1" hangingPunct="1">
              <a:buFont typeface="Wingdings" pitchFamily="2" charset="2"/>
              <a:buChar char="ü"/>
            </a:pPr>
            <a:r>
              <a:rPr lang="es-PA" sz="3600" b="1" smtClean="0">
                <a:solidFill>
                  <a:schemeClr val="accent2"/>
                </a:solidFill>
              </a:rPr>
              <a:t>Cada día </a:t>
            </a:r>
            <a:r>
              <a:rPr lang="es-PA" sz="3600" b="1" smtClean="0">
                <a:solidFill>
                  <a:srgbClr val="FF0000"/>
                </a:solidFill>
              </a:rPr>
              <a:t>67</a:t>
            </a:r>
            <a:r>
              <a:rPr lang="es-PA" sz="3600" b="1" smtClean="0">
                <a:solidFill>
                  <a:schemeClr val="accent2"/>
                </a:solidFill>
              </a:rPr>
              <a:t> niños son diagnosticados con</a:t>
            </a:r>
            <a:r>
              <a:rPr lang="en-US" sz="3600" b="1" dirty="0" smtClean="0">
                <a:solidFill>
                  <a:schemeClr val="accent2"/>
                </a:solidFill>
              </a:rPr>
              <a:t> </a:t>
            </a:r>
            <a:r>
              <a:rPr lang="es-ES" sz="3600" b="1" smtClean="0">
                <a:solidFill>
                  <a:schemeClr val="accent2"/>
                </a:solidFill>
              </a:rPr>
              <a:t>e</a:t>
            </a:r>
            <a:r>
              <a:rPr lang="es-PA" sz="3600" b="1" smtClean="0">
                <a:solidFill>
                  <a:schemeClr val="accent2"/>
                </a:solidFill>
              </a:rPr>
              <a:t>l EDA</a:t>
            </a:r>
            <a:r>
              <a:rPr lang="en-US" sz="3600" b="1" dirty="0" smtClean="0">
                <a:solidFill>
                  <a:schemeClr val="accent2"/>
                </a:solidFill>
              </a:rPr>
              <a:t> en los EE.UU.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s-PA" sz="3600" b="1" smtClean="0">
                <a:solidFill>
                  <a:schemeClr val="accent2"/>
                </a:solidFill>
              </a:rPr>
              <a:t>Un nuevo caso de EDA es diagnosticado cada </a:t>
            </a:r>
            <a:r>
              <a:rPr lang="es-PA" sz="3600" b="1" smtClean="0">
                <a:solidFill>
                  <a:srgbClr val="FF0000"/>
                </a:solidFill>
              </a:rPr>
              <a:t>20</a:t>
            </a:r>
            <a:r>
              <a:rPr lang="es-PA" sz="3600" b="1" smtClean="0">
                <a:solidFill>
                  <a:schemeClr val="accent2"/>
                </a:solidFill>
              </a:rPr>
              <a:t> minutos</a:t>
            </a:r>
            <a:endParaRPr lang="en-US" sz="3600" b="1" dirty="0" smtClean="0">
              <a:solidFill>
                <a:schemeClr val="accent2"/>
              </a:solidFill>
            </a:endParaRPr>
          </a:p>
        </p:txBody>
      </p:sp>
      <p:pic>
        <p:nvPicPr>
          <p:cNvPr id="96260" name="Picture 4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7988" y="5805488"/>
            <a:ext cx="1079500" cy="9302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z="5400" b="1" smtClean="0">
                <a:solidFill>
                  <a:schemeClr val="hlink"/>
                </a:solidFill>
              </a:rPr>
              <a:t>Realidades del Autismo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b="1" dirty="0" smtClean="0">
                <a:solidFill>
                  <a:schemeClr val="accent2"/>
                </a:solidFill>
              </a:rPr>
              <a:t>Los </a:t>
            </a:r>
            <a:r>
              <a:rPr lang="es-PA" sz="4000" b="1" smtClean="0">
                <a:solidFill>
                  <a:schemeClr val="accent2"/>
                </a:solidFill>
              </a:rPr>
              <a:t>niños son </a:t>
            </a:r>
            <a:r>
              <a:rPr lang="es-PA" sz="4000" b="1" smtClean="0">
                <a:solidFill>
                  <a:srgbClr val="FF0000"/>
                </a:solidFill>
              </a:rPr>
              <a:t>4</a:t>
            </a:r>
            <a:r>
              <a:rPr lang="es-PA" sz="4000" b="1" smtClean="0">
                <a:solidFill>
                  <a:schemeClr val="accent2"/>
                </a:solidFill>
              </a:rPr>
              <a:t> veces más susceptibles a tener EDA que las niñas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4000" b="1" dirty="0" smtClean="0">
                <a:solidFill>
                  <a:schemeClr val="accent2"/>
                </a:solidFill>
              </a:rPr>
              <a:t>1 en </a:t>
            </a:r>
            <a:r>
              <a:rPr lang="es-PA" sz="4000" b="1" smtClean="0">
                <a:solidFill>
                  <a:schemeClr val="accent2"/>
                </a:solidFill>
              </a:rPr>
              <a:t>cada</a:t>
            </a:r>
            <a:r>
              <a:rPr lang="en-US" sz="4000" b="1" dirty="0" smtClean="0">
                <a:solidFill>
                  <a:schemeClr val="accent2"/>
                </a:solidFill>
              </a:rPr>
              <a:t> </a:t>
            </a:r>
            <a:r>
              <a:rPr lang="es-PA" sz="4000" b="1" smtClean="0">
                <a:solidFill>
                  <a:srgbClr val="FF0000"/>
                </a:solidFill>
              </a:rPr>
              <a:t>94</a:t>
            </a:r>
            <a:r>
              <a:rPr lang="es-PA" sz="4000" b="1" smtClean="0">
                <a:solidFill>
                  <a:schemeClr val="accent2"/>
                </a:solidFill>
              </a:rPr>
              <a:t> niños tiene</a:t>
            </a:r>
            <a:r>
              <a:rPr lang="en-US" sz="4000" b="1" dirty="0" smtClean="0">
                <a:solidFill>
                  <a:schemeClr val="accent2"/>
                </a:solidFill>
              </a:rPr>
              <a:t> </a:t>
            </a:r>
            <a:r>
              <a:rPr lang="es-ES" sz="4000" b="1" smtClean="0">
                <a:solidFill>
                  <a:schemeClr val="accent2"/>
                </a:solidFill>
              </a:rPr>
              <a:t>e</a:t>
            </a:r>
            <a:r>
              <a:rPr lang="es-PA" sz="4000" b="1" smtClean="0">
                <a:solidFill>
                  <a:schemeClr val="accent2"/>
                </a:solidFill>
              </a:rPr>
              <a:t>l Espectro de Desórdenes del Autismo (EDA)</a:t>
            </a:r>
          </a:p>
        </p:txBody>
      </p:sp>
      <p:pic>
        <p:nvPicPr>
          <p:cNvPr id="97284" name="Picture 4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7988" y="5805488"/>
            <a:ext cx="1079500" cy="9302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87575"/>
            <a:ext cx="7772400" cy="1470025"/>
          </a:xfrm>
        </p:spPr>
        <p:txBody>
          <a:bodyPr/>
          <a:lstStyle/>
          <a:p>
            <a:pPr eaLnBrk="1" hangingPunct="1"/>
            <a:r>
              <a:rPr lang="es-PA" b="1" smtClean="0">
                <a:solidFill>
                  <a:schemeClr val="hlink"/>
                </a:solidFill>
              </a:rPr>
              <a:t>PORQUE</a:t>
            </a:r>
            <a:br>
              <a:rPr lang="es-PA" b="1" smtClean="0">
                <a:solidFill>
                  <a:schemeClr val="hlink"/>
                </a:solidFill>
              </a:rPr>
            </a:br>
            <a:r>
              <a:rPr lang="es-PA" b="1" smtClean="0">
                <a:solidFill>
                  <a:schemeClr val="hlink"/>
                </a:solidFill>
              </a:rPr>
              <a:t>FUNDACION SOY CAPAZ?</a:t>
            </a:r>
          </a:p>
        </p:txBody>
      </p:sp>
      <p:sp>
        <p:nvSpPr>
          <p:cNvPr id="11776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s-PA" sz="4800" b="1" smtClean="0">
                <a:solidFill>
                  <a:srgbClr val="FF0000"/>
                </a:solidFill>
              </a:rPr>
              <a:t>AAA</a:t>
            </a:r>
          </a:p>
          <a:p>
            <a:pPr eaLnBrk="1" hangingPunct="1"/>
            <a:r>
              <a:rPr lang="es-PA" sz="4800" b="1" smtClean="0">
                <a:solidFill>
                  <a:srgbClr val="FF0000"/>
                </a:solidFill>
              </a:rPr>
              <a:t>Alto Al Autismo</a:t>
            </a:r>
            <a:endParaRPr lang="es-ES" sz="4800" b="1" smtClean="0">
              <a:solidFill>
                <a:srgbClr val="FF0000"/>
              </a:solidFill>
            </a:endParaRPr>
          </a:p>
        </p:txBody>
      </p:sp>
      <p:pic>
        <p:nvPicPr>
          <p:cNvPr id="117764" name="Picture 6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304800"/>
            <a:ext cx="2401888" cy="20701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17765" name="Picture 7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28600"/>
            <a:ext cx="2401888" cy="20701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z="5400" b="1" smtClean="0">
                <a:solidFill>
                  <a:schemeClr val="hlink"/>
                </a:solidFill>
              </a:rPr>
              <a:t>Realidades del Autismo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s-PA" sz="4800" b="1" smtClean="0">
                <a:solidFill>
                  <a:schemeClr val="accent2"/>
                </a:solidFill>
              </a:rPr>
              <a:t>Más niños serán diagnosticados con autismo este año vs. con SIDA, diabetes y cáncer juntos</a:t>
            </a:r>
          </a:p>
        </p:txBody>
      </p:sp>
      <p:pic>
        <p:nvPicPr>
          <p:cNvPr id="98308" name="Picture 4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7988" y="5805488"/>
            <a:ext cx="1079500" cy="9302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z="5400" b="1" smtClean="0">
                <a:solidFill>
                  <a:schemeClr val="hlink"/>
                </a:solidFill>
              </a:rPr>
              <a:t>Realidades del Autismo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s-PA" sz="3600" b="1" smtClean="0">
                <a:solidFill>
                  <a:schemeClr val="accent2"/>
                </a:solidFill>
              </a:rPr>
              <a:t>Autismo cuesta más de </a:t>
            </a:r>
            <a:r>
              <a:rPr lang="es-PA" sz="3600" b="1" smtClean="0">
                <a:solidFill>
                  <a:srgbClr val="FF0000"/>
                </a:solidFill>
              </a:rPr>
              <a:t>$90</a:t>
            </a:r>
            <a:r>
              <a:rPr lang="es-PA" sz="3600" b="1" smtClean="0">
                <a:solidFill>
                  <a:schemeClr val="accent2"/>
                </a:solidFill>
              </a:rPr>
              <a:t> billones anualmente, una cifra que puede doblar en una década </a:t>
            </a:r>
          </a:p>
          <a:p>
            <a:pPr eaLnBrk="1" hangingPunct="1"/>
            <a:r>
              <a:rPr lang="es-PA" sz="3600" b="1" smtClean="0">
                <a:solidFill>
                  <a:schemeClr val="accent2"/>
                </a:solidFill>
              </a:rPr>
              <a:t>Autismo recibe menos de </a:t>
            </a:r>
            <a:r>
              <a:rPr lang="es-PA" sz="3600" b="1" smtClean="0">
                <a:solidFill>
                  <a:srgbClr val="FF0000"/>
                </a:solidFill>
              </a:rPr>
              <a:t>5%</a:t>
            </a:r>
            <a:r>
              <a:rPr lang="es-PA" sz="3600" b="1" smtClean="0">
                <a:solidFill>
                  <a:schemeClr val="accent2"/>
                </a:solidFill>
              </a:rPr>
              <a:t> de los fondos disponibles para investigación de enfermedades prevalentes</a:t>
            </a:r>
          </a:p>
        </p:txBody>
      </p:sp>
      <p:pic>
        <p:nvPicPr>
          <p:cNvPr id="99332" name="Picture 4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7988" y="5805488"/>
            <a:ext cx="1079500" cy="9302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z="5400" b="1" smtClean="0">
                <a:solidFill>
                  <a:schemeClr val="hlink"/>
                </a:solidFill>
              </a:rPr>
              <a:t>Realidades del Autismo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s-PA" sz="5400" b="1" smtClean="0">
                <a:solidFill>
                  <a:schemeClr val="accent2"/>
                </a:solidFill>
              </a:rPr>
              <a:t>No hay una detección médica o cura absoluta para el autismo</a:t>
            </a:r>
          </a:p>
        </p:txBody>
      </p:sp>
      <p:pic>
        <p:nvPicPr>
          <p:cNvPr id="100356" name="Picture 4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7988" y="5805488"/>
            <a:ext cx="1079500" cy="9302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z="5400" b="1" smtClean="0">
                <a:solidFill>
                  <a:schemeClr val="hlink"/>
                </a:solidFill>
              </a:rPr>
              <a:t>Realidades del Autismo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s-PA" sz="3600" b="1" smtClean="0">
                <a:solidFill>
                  <a:schemeClr val="accent2"/>
                </a:solidFill>
              </a:rPr>
              <a:t>La buena noticia reciente es que en octubre 2007 American Academy of Pediatrics hizo una regulación nueva pidiendo un chequeo obligatorio a todos los niños a los </a:t>
            </a:r>
            <a:r>
              <a:rPr lang="es-PA" sz="3600" b="1" smtClean="0">
                <a:solidFill>
                  <a:srgbClr val="FF0000"/>
                </a:solidFill>
              </a:rPr>
              <a:t>18 y 24 meses </a:t>
            </a:r>
            <a:r>
              <a:rPr lang="es-PA" sz="3600" b="1" smtClean="0">
                <a:solidFill>
                  <a:schemeClr val="accent2"/>
                </a:solidFill>
              </a:rPr>
              <a:t>para autismo</a:t>
            </a:r>
          </a:p>
          <a:p>
            <a:pPr eaLnBrk="1" hangingPunct="1">
              <a:buFontTx/>
              <a:buNone/>
            </a:pPr>
            <a:endParaRPr lang="es-PA" sz="3600" b="1" smtClean="0">
              <a:solidFill>
                <a:schemeClr val="accent2"/>
              </a:solidFill>
            </a:endParaRPr>
          </a:p>
        </p:txBody>
      </p:sp>
      <p:pic>
        <p:nvPicPr>
          <p:cNvPr id="101380" name="Picture 4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7988" y="5805488"/>
            <a:ext cx="1079500" cy="9302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4" descr="1101020506_400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14788" y="0"/>
            <a:ext cx="5205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Oval 5"/>
          <p:cNvSpPr>
            <a:spLocks noChangeArrowheads="1"/>
          </p:cNvSpPr>
          <p:nvPr/>
        </p:nvSpPr>
        <p:spPr bwMode="auto">
          <a:xfrm>
            <a:off x="6248400" y="5257800"/>
            <a:ext cx="2514600" cy="838200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s-PA">
              <a:solidFill>
                <a:schemeClr val="tx2"/>
              </a:solidFill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76200" y="152400"/>
            <a:ext cx="6858000" cy="5715000"/>
          </a:xfrm>
          <a:prstGeom prst="irregularSeal2">
            <a:avLst/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s-PA" sz="2400" b="1">
              <a:solidFill>
                <a:schemeClr val="accent2"/>
              </a:solidFill>
            </a:endParaRPr>
          </a:p>
          <a:p>
            <a:pPr algn="ctr"/>
            <a:endParaRPr lang="es-PA" sz="2400" b="1">
              <a:solidFill>
                <a:schemeClr val="accent2"/>
              </a:solidFill>
            </a:endParaRPr>
          </a:p>
          <a:p>
            <a:pPr algn="ctr"/>
            <a:r>
              <a:rPr lang="es-PA" sz="2400" b="1">
                <a:solidFill>
                  <a:schemeClr val="accent2"/>
                </a:solidFill>
              </a:rPr>
              <a:t>En EE.UU. más de un </a:t>
            </a:r>
          </a:p>
          <a:p>
            <a:pPr algn="ctr"/>
            <a:r>
              <a:rPr lang="es-PA" sz="2400" b="1">
                <a:solidFill>
                  <a:schemeClr val="accent2"/>
                </a:solidFill>
              </a:rPr>
              <a:t>millón y medio de americanos </a:t>
            </a:r>
          </a:p>
          <a:p>
            <a:pPr algn="ctr"/>
            <a:r>
              <a:rPr lang="es-PA" sz="2400" b="1">
                <a:solidFill>
                  <a:schemeClr val="accent2"/>
                </a:solidFill>
              </a:rPr>
              <a:t>sufren de algún grado </a:t>
            </a:r>
          </a:p>
          <a:p>
            <a:pPr algn="ctr"/>
            <a:r>
              <a:rPr lang="es-PA" sz="2400" b="1">
                <a:solidFill>
                  <a:schemeClr val="accent2"/>
                </a:solidFill>
              </a:rPr>
              <a:t>de autismo y hay</a:t>
            </a:r>
          </a:p>
          <a:p>
            <a:pPr algn="ctr"/>
            <a:r>
              <a:rPr lang="es-PA" sz="2400" b="1">
                <a:solidFill>
                  <a:schemeClr val="accent2"/>
                </a:solidFill>
              </a:rPr>
              <a:t>nuevos casos en un</a:t>
            </a:r>
          </a:p>
          <a:p>
            <a:pPr algn="ctr"/>
            <a:r>
              <a:rPr lang="es-PA" sz="2400" b="1">
                <a:solidFill>
                  <a:schemeClr val="accent2"/>
                </a:solidFill>
              </a:rPr>
              <a:t>aumento explosivo</a:t>
            </a:r>
          </a:p>
          <a:p>
            <a:pPr algn="ctr"/>
            <a:endParaRPr lang="es-PA" sz="2400" b="1">
              <a:solidFill>
                <a:schemeClr val="accent2"/>
              </a:solidFill>
            </a:endParaRPr>
          </a:p>
        </p:txBody>
      </p:sp>
      <p:sp>
        <p:nvSpPr>
          <p:cNvPr id="102405" name="Rectangle 10"/>
          <p:cNvSpPr>
            <a:spLocks noChangeArrowheads="1"/>
          </p:cNvSpPr>
          <p:nvPr/>
        </p:nvSpPr>
        <p:spPr bwMode="auto">
          <a:xfrm>
            <a:off x="4038600" y="0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PA">
                <a:solidFill>
                  <a:srgbClr val="FFFF00"/>
                </a:solidFill>
              </a:rPr>
              <a:t>May 6, 2002</a:t>
            </a:r>
            <a:endParaRPr lang="en-US">
              <a:solidFill>
                <a:srgbClr val="FFFF00"/>
              </a:solidFill>
            </a:endParaRPr>
          </a:p>
        </p:txBody>
      </p:sp>
      <p:pic>
        <p:nvPicPr>
          <p:cNvPr id="102406" name="Picture 11" descr="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27725"/>
            <a:ext cx="1079500" cy="9302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5" grpId="0" animBg="1"/>
      <p:bldP spid="4608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s-PA" sz="6000" b="1" smtClean="0">
                <a:solidFill>
                  <a:schemeClr val="hlink"/>
                </a:solidFill>
              </a:rPr>
              <a:t>Qué podemos hacer en Panamá con el Autismo?</a:t>
            </a:r>
          </a:p>
        </p:txBody>
      </p:sp>
      <p:pic>
        <p:nvPicPr>
          <p:cNvPr id="103427" name="Picture 4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0400" y="4929188"/>
            <a:ext cx="2097088" cy="18065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03428" name="Picture 7" descr="panamal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5103813"/>
            <a:ext cx="2514600" cy="167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z="5400" b="1" smtClean="0">
                <a:solidFill>
                  <a:schemeClr val="hlink"/>
                </a:solidFill>
              </a:rPr>
              <a:t>Realidades del Autismo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s-PA" sz="3600" b="1" smtClean="0">
                <a:solidFill>
                  <a:schemeClr val="accent2"/>
                </a:solidFill>
              </a:rPr>
              <a:t>Es muy preocupante que la incidencia del autismo está aumentando rápidamente mundialmente </a:t>
            </a:r>
          </a:p>
          <a:p>
            <a:pPr eaLnBrk="1" hangingPunct="1"/>
            <a:r>
              <a:rPr lang="es-PA" sz="3600" b="1" smtClean="0">
                <a:solidFill>
                  <a:schemeClr val="accent2"/>
                </a:solidFill>
              </a:rPr>
              <a:t>Es la más seria trastorno del desarrollo actualmente </a:t>
            </a:r>
          </a:p>
        </p:txBody>
      </p:sp>
      <p:pic>
        <p:nvPicPr>
          <p:cNvPr id="104452" name="Picture 4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7988" y="5805488"/>
            <a:ext cx="1079500" cy="9302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04453" name="Picture 5" descr="panamal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5103813"/>
            <a:ext cx="2514600" cy="167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s-PA" sz="4000" b="1" smtClean="0">
                <a:solidFill>
                  <a:schemeClr val="hlink"/>
                </a:solidFill>
              </a:rPr>
              <a:t>Qué podemos hacer en Panamá con el Autismo?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s-PA" sz="5400" b="1" smtClean="0">
                <a:solidFill>
                  <a:schemeClr val="accent2"/>
                </a:solidFill>
              </a:rPr>
              <a:t>Sabemos que el autismo es una realidad en Panamá</a:t>
            </a:r>
          </a:p>
          <a:p>
            <a:pPr eaLnBrk="1" hangingPunct="1">
              <a:buFontTx/>
              <a:buNone/>
            </a:pPr>
            <a:endParaRPr lang="es-PA" sz="5400" b="1" smtClean="0">
              <a:solidFill>
                <a:schemeClr val="accent2"/>
              </a:solidFill>
            </a:endParaRPr>
          </a:p>
        </p:txBody>
      </p:sp>
      <p:pic>
        <p:nvPicPr>
          <p:cNvPr id="105476" name="Picture 4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7988" y="5805488"/>
            <a:ext cx="1079500" cy="9302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05477" name="Picture 5" descr="panamal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5103813"/>
            <a:ext cx="2514600" cy="167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s-PA" sz="4000" b="1" smtClean="0">
                <a:solidFill>
                  <a:schemeClr val="hlink"/>
                </a:solidFill>
              </a:rPr>
              <a:t>Qué podemos hacer en Panamá con el Autismo?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s-PA" sz="4000" b="1" smtClean="0">
                <a:solidFill>
                  <a:schemeClr val="accent2"/>
                </a:solidFill>
              </a:rPr>
              <a:t>Según las cifras podemos tener </a:t>
            </a:r>
            <a:r>
              <a:rPr lang="es-PA" sz="4000" b="1" i="1" u="sng" smtClean="0">
                <a:solidFill>
                  <a:srgbClr val="FF0000"/>
                </a:solidFill>
              </a:rPr>
              <a:t>más de 20,000 personas</a:t>
            </a:r>
            <a:r>
              <a:rPr lang="es-PA" sz="4000" b="1" smtClean="0">
                <a:solidFill>
                  <a:schemeClr val="accent2"/>
                </a:solidFill>
              </a:rPr>
              <a:t> con algún grado del espectro de autismo</a:t>
            </a:r>
          </a:p>
          <a:p>
            <a:pPr eaLnBrk="1" hangingPunct="1">
              <a:buFontTx/>
              <a:buNone/>
            </a:pPr>
            <a:endParaRPr lang="es-PA" sz="4000" b="1" smtClean="0">
              <a:solidFill>
                <a:schemeClr val="accent2"/>
              </a:solidFill>
            </a:endParaRPr>
          </a:p>
        </p:txBody>
      </p:sp>
      <p:pic>
        <p:nvPicPr>
          <p:cNvPr id="106500" name="Picture 4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7988" y="5805488"/>
            <a:ext cx="1079500" cy="9302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06501" name="Picture 5" descr="panamal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5103813"/>
            <a:ext cx="2514600" cy="167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s-PA" sz="4000" b="1" smtClean="0">
                <a:solidFill>
                  <a:schemeClr val="hlink"/>
                </a:solidFill>
              </a:rPr>
              <a:t>Qué podemos hacer en Panamá con el Autismo?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s-PA" sz="4800" b="1" smtClean="0">
                <a:solidFill>
                  <a:schemeClr val="accent2"/>
                </a:solidFill>
              </a:rPr>
              <a:t>La incidencia de autismo </a:t>
            </a:r>
            <a:r>
              <a:rPr lang="es-PA" sz="4800" b="1" smtClean="0">
                <a:solidFill>
                  <a:srgbClr val="FF0000"/>
                </a:solidFill>
              </a:rPr>
              <a:t>NO</a:t>
            </a:r>
            <a:r>
              <a:rPr lang="es-PA" sz="4800" b="1" smtClean="0">
                <a:solidFill>
                  <a:schemeClr val="accent2"/>
                </a:solidFill>
              </a:rPr>
              <a:t> está bajando y sigue aumentando </a:t>
            </a:r>
          </a:p>
        </p:txBody>
      </p:sp>
      <p:pic>
        <p:nvPicPr>
          <p:cNvPr id="107524" name="Picture 4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7988" y="5805488"/>
            <a:ext cx="1079500" cy="9302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07525" name="Picture 5" descr="panamal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5103813"/>
            <a:ext cx="2514600" cy="167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b="1" smtClean="0">
                <a:solidFill>
                  <a:schemeClr val="hlink"/>
                </a:solidFill>
              </a:rPr>
              <a:t>Objetivos generales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itchFamily="2" charset="2"/>
              <a:buChar char="ü"/>
            </a:pPr>
            <a:r>
              <a:rPr lang="es-ES" sz="3600" b="1" smtClean="0">
                <a:solidFill>
                  <a:schemeClr val="accent2"/>
                </a:solidFill>
              </a:rPr>
              <a:t>Fomentar el desarrollo integral de niños, jóvenes y adultos autistas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s-ES" sz="3600" b="1" smtClean="0">
                <a:solidFill>
                  <a:schemeClr val="accent2"/>
                </a:solidFill>
              </a:rPr>
              <a:t>Realizar actividades que ayuden a mejorar la calidad de vida de las personas autistas</a:t>
            </a:r>
          </a:p>
        </p:txBody>
      </p:sp>
      <p:pic>
        <p:nvPicPr>
          <p:cNvPr id="118788" name="Picture 4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4665663"/>
            <a:ext cx="2401888" cy="20701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s-PA" sz="4000" b="1" smtClean="0">
                <a:solidFill>
                  <a:schemeClr val="hlink"/>
                </a:solidFill>
              </a:rPr>
              <a:t>Qué podemos hacer en Panamá con el Autismo?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s-PA" sz="3600" b="1" smtClean="0">
                <a:solidFill>
                  <a:schemeClr val="accent2"/>
                </a:solidFill>
              </a:rPr>
              <a:t>No hay un programa específico con planes de largo plazo en Panamá</a:t>
            </a:r>
          </a:p>
          <a:p>
            <a:pPr eaLnBrk="1" hangingPunct="1"/>
            <a:r>
              <a:rPr lang="es-PA" sz="3600" b="1" smtClean="0">
                <a:solidFill>
                  <a:schemeClr val="accent2"/>
                </a:solidFill>
              </a:rPr>
              <a:t>No hay apoyo del gobierno a largo plazo</a:t>
            </a:r>
          </a:p>
          <a:p>
            <a:pPr eaLnBrk="1" hangingPunct="1"/>
            <a:r>
              <a:rPr lang="es-PA" sz="3600" b="1" smtClean="0">
                <a:solidFill>
                  <a:schemeClr val="accent2"/>
                </a:solidFill>
              </a:rPr>
              <a:t>No hay fondos</a:t>
            </a:r>
          </a:p>
          <a:p>
            <a:pPr eaLnBrk="1" hangingPunct="1"/>
            <a:r>
              <a:rPr lang="es-PA" sz="3600" b="1" smtClean="0">
                <a:solidFill>
                  <a:schemeClr val="accent2"/>
                </a:solidFill>
              </a:rPr>
              <a:t>No hay mucha información </a:t>
            </a:r>
          </a:p>
        </p:txBody>
      </p:sp>
      <p:pic>
        <p:nvPicPr>
          <p:cNvPr id="108548" name="Picture 4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7988" y="5805488"/>
            <a:ext cx="1079500" cy="9302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s-PA" sz="4000" b="1" smtClean="0">
                <a:solidFill>
                  <a:schemeClr val="hlink"/>
                </a:solidFill>
              </a:rPr>
              <a:t>Qué podemos hacer en Panamá con el Autismo?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s-PA" sz="4000" b="1" smtClean="0">
                <a:solidFill>
                  <a:schemeClr val="accent2"/>
                </a:solidFill>
              </a:rPr>
              <a:t>No hay conocimiento de que es el autismo en las familias que tienen hijos autistas</a:t>
            </a:r>
          </a:p>
          <a:p>
            <a:pPr eaLnBrk="1" hangingPunct="1"/>
            <a:r>
              <a:rPr lang="es-PA" sz="4000" b="1" smtClean="0">
                <a:solidFill>
                  <a:schemeClr val="accent2"/>
                </a:solidFill>
              </a:rPr>
              <a:t>No hay sensibilización de la población</a:t>
            </a:r>
          </a:p>
          <a:p>
            <a:pPr eaLnBrk="1" hangingPunct="1"/>
            <a:r>
              <a:rPr lang="es-PA" sz="4000" b="1" smtClean="0">
                <a:solidFill>
                  <a:schemeClr val="accent2"/>
                </a:solidFill>
              </a:rPr>
              <a:t>No hay planes para los adultos autistas   </a:t>
            </a:r>
          </a:p>
        </p:txBody>
      </p:sp>
      <p:pic>
        <p:nvPicPr>
          <p:cNvPr id="109572" name="Picture 4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7988" y="5805488"/>
            <a:ext cx="1079500" cy="9302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s-PA" sz="8000" b="1" smtClean="0">
                <a:solidFill>
                  <a:schemeClr val="hlink"/>
                </a:solidFill>
              </a:rPr>
              <a:t>Autismo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s-PA" sz="3600" b="1" smtClean="0">
                <a:solidFill>
                  <a:schemeClr val="accent2"/>
                </a:solidFill>
              </a:rPr>
              <a:t>Qué vamos a hacer con nuestros hijos </a:t>
            </a:r>
            <a:r>
              <a:rPr lang="es-PA" sz="3600" b="1" smtClean="0">
                <a:solidFill>
                  <a:srgbClr val="FF0000"/>
                </a:solidFill>
              </a:rPr>
              <a:t>adultos</a:t>
            </a:r>
            <a:r>
              <a:rPr lang="es-PA" sz="3600" b="1" smtClean="0">
                <a:solidFill>
                  <a:schemeClr val="accent2"/>
                </a:solidFill>
              </a:rPr>
              <a:t> que sufren este trastorno?</a:t>
            </a:r>
          </a:p>
        </p:txBody>
      </p:sp>
      <p:pic>
        <p:nvPicPr>
          <p:cNvPr id="110596" name="Picture 4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7988" y="5805488"/>
            <a:ext cx="1079500" cy="9302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z="6000" b="1" smtClean="0">
                <a:solidFill>
                  <a:schemeClr val="hlink"/>
                </a:solidFill>
              </a:rPr>
              <a:t>Autismo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s-PA" b="1" smtClean="0">
                <a:solidFill>
                  <a:schemeClr val="accent2"/>
                </a:solidFill>
              </a:rPr>
              <a:t>Donde van a trabajar?</a:t>
            </a:r>
          </a:p>
          <a:p>
            <a:pPr eaLnBrk="1" hangingPunct="1"/>
            <a:r>
              <a:rPr lang="es-PA" b="1" smtClean="0">
                <a:solidFill>
                  <a:schemeClr val="accent2"/>
                </a:solidFill>
              </a:rPr>
              <a:t>Quien los va a cuidar?</a:t>
            </a:r>
          </a:p>
          <a:p>
            <a:pPr eaLnBrk="1" hangingPunct="1"/>
            <a:r>
              <a:rPr lang="es-PA" b="1" smtClean="0">
                <a:solidFill>
                  <a:schemeClr val="accent2"/>
                </a:solidFill>
              </a:rPr>
              <a:t>Como vamos a ayudarlos?</a:t>
            </a:r>
          </a:p>
          <a:p>
            <a:pPr eaLnBrk="1" hangingPunct="1"/>
            <a:r>
              <a:rPr lang="es-PA" b="1" smtClean="0">
                <a:solidFill>
                  <a:schemeClr val="accent2"/>
                </a:solidFill>
              </a:rPr>
              <a:t>Donde van a vivir cuando NO estemos aquí?</a:t>
            </a:r>
          </a:p>
          <a:p>
            <a:pPr eaLnBrk="1" hangingPunct="1"/>
            <a:r>
              <a:rPr lang="es-PA" b="1" smtClean="0">
                <a:solidFill>
                  <a:schemeClr val="accent2"/>
                </a:solidFill>
              </a:rPr>
              <a:t>Como se puede dar un respiro a los padres que están cuidando sus hijos con autismo prácticamente 24/7 sin parar por muchos años?</a:t>
            </a:r>
          </a:p>
        </p:txBody>
      </p:sp>
      <p:pic>
        <p:nvPicPr>
          <p:cNvPr id="111620" name="Picture 4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7988" y="5805488"/>
            <a:ext cx="1079500" cy="9302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z="6000" b="1" smtClean="0">
                <a:solidFill>
                  <a:schemeClr val="hlink"/>
                </a:solidFill>
              </a:rPr>
              <a:t>Autismo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s-PA" sz="3600" b="1" smtClean="0">
                <a:solidFill>
                  <a:schemeClr val="accent2"/>
                </a:solidFill>
              </a:rPr>
              <a:t>Qué apoyo tenemos en las entidades gubernamentales?</a:t>
            </a:r>
          </a:p>
          <a:p>
            <a:pPr eaLnBrk="1" hangingPunct="1"/>
            <a:r>
              <a:rPr lang="es-PA" sz="3600" b="1" smtClean="0">
                <a:solidFill>
                  <a:schemeClr val="accent2"/>
                </a:solidFill>
              </a:rPr>
              <a:t>Qué organizaciones nacionales o internacionales pueden financiar estos adultos con autismo?</a:t>
            </a:r>
          </a:p>
          <a:p>
            <a:pPr eaLnBrk="1" hangingPunct="1"/>
            <a:r>
              <a:rPr lang="es-PA" sz="3600" b="1" smtClean="0">
                <a:solidFill>
                  <a:schemeClr val="accent2"/>
                </a:solidFill>
              </a:rPr>
              <a:t>Cómo se puede poner </a:t>
            </a:r>
            <a:r>
              <a:rPr lang="es-PA" sz="3600" b="1" i="1" u="sng" smtClean="0">
                <a:solidFill>
                  <a:srgbClr val="FF0000"/>
                </a:solidFill>
              </a:rPr>
              <a:t>Alto Al Autismo</a:t>
            </a:r>
            <a:r>
              <a:rPr lang="es-PA" sz="3600" b="1" smtClean="0">
                <a:solidFill>
                  <a:schemeClr val="accent2"/>
                </a:solidFill>
              </a:rPr>
              <a:t>?</a:t>
            </a:r>
          </a:p>
        </p:txBody>
      </p:sp>
      <p:pic>
        <p:nvPicPr>
          <p:cNvPr id="112644" name="Picture 4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7988" y="5805488"/>
            <a:ext cx="1079500" cy="9302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b="1" smtClean="0">
                <a:solidFill>
                  <a:schemeClr val="hlink"/>
                </a:solidFill>
              </a:rPr>
              <a:t>Alto Al Autismo</a:t>
            </a:r>
            <a:endParaRPr lang="es-ES" b="1" smtClean="0">
              <a:solidFill>
                <a:schemeClr val="hlink"/>
              </a:solidFill>
            </a:endParaRP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itchFamily="2" charset="2"/>
              <a:buChar char="ü"/>
            </a:pPr>
            <a:r>
              <a:rPr lang="es-PA" sz="3600" b="1" smtClean="0">
                <a:solidFill>
                  <a:schemeClr val="accent2"/>
                </a:solidFill>
              </a:rPr>
              <a:t>Alto a la ignorancia actual sobre el autismo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s-PA" sz="3600" b="1" smtClean="0">
                <a:solidFill>
                  <a:schemeClr val="accent2"/>
                </a:solidFill>
              </a:rPr>
              <a:t>Alto a la falta de educación y trabajo para los niños con autismo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s-PA" sz="3600" b="1" smtClean="0">
                <a:solidFill>
                  <a:schemeClr val="accent2"/>
                </a:solidFill>
              </a:rPr>
              <a:t>Alto al progreso y severidad del autismo</a:t>
            </a:r>
          </a:p>
        </p:txBody>
      </p:sp>
      <p:pic>
        <p:nvPicPr>
          <p:cNvPr id="113668" name="Picture 5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4665663"/>
            <a:ext cx="2401888" cy="20701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b="1" smtClean="0">
                <a:solidFill>
                  <a:schemeClr val="hlink"/>
                </a:solidFill>
              </a:rPr>
              <a:t>Alto Al Autismo</a:t>
            </a:r>
            <a:endParaRPr lang="es-ES" b="1" smtClean="0">
              <a:solidFill>
                <a:schemeClr val="hlink"/>
              </a:solidFill>
            </a:endParaRP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itchFamily="2" charset="2"/>
              <a:buChar char="ü"/>
            </a:pPr>
            <a:r>
              <a:rPr lang="es-PA" sz="3600" b="1" smtClean="0">
                <a:solidFill>
                  <a:schemeClr val="accent2"/>
                </a:solidFill>
              </a:rPr>
              <a:t>Alto a las miradas de la población a los niños autistas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s-PA" sz="3600" b="1" smtClean="0">
                <a:solidFill>
                  <a:schemeClr val="accent2"/>
                </a:solidFill>
              </a:rPr>
              <a:t>Alto al rechazo de las empresas que no creen en la capacidad laboral de los autistas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s-PA" sz="3600" b="1" smtClean="0">
                <a:solidFill>
                  <a:schemeClr val="accent2"/>
                </a:solidFill>
              </a:rPr>
              <a:t>Alto a los mitos del autismo</a:t>
            </a:r>
            <a:endParaRPr lang="es-ES" sz="3600" b="1" smtClean="0">
              <a:solidFill>
                <a:schemeClr val="accent2"/>
              </a:solidFill>
            </a:endParaRPr>
          </a:p>
        </p:txBody>
      </p:sp>
      <p:pic>
        <p:nvPicPr>
          <p:cNvPr id="114692" name="Picture 5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4665663"/>
            <a:ext cx="2401888" cy="20701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z="6000" b="1" smtClean="0">
                <a:solidFill>
                  <a:schemeClr val="hlink"/>
                </a:solidFill>
              </a:rPr>
              <a:t>Autismo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s-PA" sz="4400" b="1" smtClean="0">
                <a:solidFill>
                  <a:schemeClr val="accent2"/>
                </a:solidFill>
              </a:rPr>
              <a:t>Aquí estamos para explorar estas ideas y buscar soluciones </a:t>
            </a:r>
          </a:p>
          <a:p>
            <a:pPr eaLnBrk="1" hangingPunct="1"/>
            <a:r>
              <a:rPr lang="es-PA" sz="4400" b="1" smtClean="0">
                <a:solidFill>
                  <a:schemeClr val="accent2"/>
                </a:solidFill>
              </a:rPr>
              <a:t>Juntos y unidos podemos hacerlo</a:t>
            </a:r>
          </a:p>
        </p:txBody>
      </p:sp>
      <p:pic>
        <p:nvPicPr>
          <p:cNvPr id="115716" name="Picture 4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2800" y="5084763"/>
            <a:ext cx="1981200" cy="17065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15717" name="Picture 5" descr="panamal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5103813"/>
            <a:ext cx="2514600" cy="167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4" descr="P104014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5" name="Picture 5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1400" y="5257800"/>
            <a:ext cx="1716088" cy="14779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146436" name="AutoShape 6"/>
          <p:cNvSpPr>
            <a:spLocks noChangeArrowheads="1"/>
          </p:cNvSpPr>
          <p:nvPr/>
        </p:nvSpPr>
        <p:spPr bwMode="auto">
          <a:xfrm flipH="1">
            <a:off x="1905000" y="685800"/>
            <a:ext cx="1752600" cy="1066800"/>
          </a:xfrm>
          <a:prstGeom prst="cloudCallout">
            <a:avLst>
              <a:gd name="adj1" fmla="val -79440"/>
              <a:gd name="adj2" fmla="val 71722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Soy Capaz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4"/>
          <p:cNvSpPr>
            <a:spLocks noGrp="1" noChangeArrowheads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s-PA" b="1" smtClean="0">
                <a:solidFill>
                  <a:schemeClr val="accent2"/>
                </a:solidFill>
              </a:rPr>
              <a:t>Esta es nuestra meta en FSC, unidos buscar soluciones prácticas, reales y efectivas para este trastorno que sigue creciendo</a:t>
            </a:r>
            <a:r>
              <a:rPr lang="es-ES" smtClean="0"/>
              <a:t/>
            </a:r>
            <a:br>
              <a:rPr lang="es-ES" smtClean="0"/>
            </a:br>
            <a:endParaRPr lang="es-ES" smtClean="0"/>
          </a:p>
        </p:txBody>
      </p:sp>
      <p:pic>
        <p:nvPicPr>
          <p:cNvPr id="147459" name="Picture 6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4419600"/>
            <a:ext cx="2514600" cy="216693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b="1" smtClean="0">
                <a:solidFill>
                  <a:schemeClr val="hlink"/>
                </a:solidFill>
              </a:rPr>
              <a:t>Objetivos generales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itchFamily="2" charset="2"/>
              <a:buChar char="ü"/>
            </a:pPr>
            <a:r>
              <a:rPr lang="es-ES" sz="3600" b="1" smtClean="0">
                <a:solidFill>
                  <a:schemeClr val="accent2"/>
                </a:solidFill>
              </a:rPr>
              <a:t>Divulgar la patología del autismo, como reconocerlo y tratarlo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s-ES" sz="3600" b="1" smtClean="0">
                <a:solidFill>
                  <a:schemeClr val="accent2"/>
                </a:solidFill>
              </a:rPr>
              <a:t>Desarrollar programas y actividades educativas específicas para la patología del autismo</a:t>
            </a:r>
          </a:p>
          <a:p>
            <a:pPr eaLnBrk="1" hangingPunct="1">
              <a:buFont typeface="Wingdings" pitchFamily="2" charset="2"/>
              <a:buChar char="ü"/>
            </a:pPr>
            <a:endParaRPr lang="es-ES" sz="3600" b="1" smtClean="0">
              <a:solidFill>
                <a:schemeClr val="accent2"/>
              </a:solidFill>
            </a:endParaRPr>
          </a:p>
        </p:txBody>
      </p:sp>
      <p:pic>
        <p:nvPicPr>
          <p:cNvPr id="119812" name="Picture 6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4665663"/>
            <a:ext cx="2401888" cy="20701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4" descr="DSC007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7" name="Picture 5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1400" y="5257800"/>
            <a:ext cx="1716088" cy="14779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1" name="Picture 6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1400" y="5257800"/>
            <a:ext cx="1716088" cy="14779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5" name="Picture 7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1400" y="5257800"/>
            <a:ext cx="1716088" cy="14779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79" name="Picture 6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1400" y="5257800"/>
            <a:ext cx="1716088" cy="14779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4" descr="DSC007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3" name="Picture 5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1400" y="5257800"/>
            <a:ext cx="1716088" cy="14779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4" descr="DSC007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31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7" name="Picture 5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1400" y="5257800"/>
            <a:ext cx="1716088" cy="14779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4" descr="DSC007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0"/>
            <a:ext cx="51450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1" name="Picture 5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1400" y="5257800"/>
            <a:ext cx="1716088" cy="14779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4" descr="DSC007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5" name="Picture 5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1400" y="5257800"/>
            <a:ext cx="1716088" cy="14779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099" name="Picture 6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1400" y="5257800"/>
            <a:ext cx="1716088" cy="14779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3" name="Picture 6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1400" y="5257800"/>
            <a:ext cx="1716088" cy="14779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b="1" smtClean="0">
                <a:solidFill>
                  <a:schemeClr val="hlink"/>
                </a:solidFill>
              </a:rPr>
              <a:t>Objetivos específicos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itchFamily="2" charset="2"/>
              <a:buChar char="ü"/>
            </a:pPr>
            <a:r>
              <a:rPr lang="es-ES" sz="3600" b="1" smtClean="0">
                <a:solidFill>
                  <a:schemeClr val="accent2"/>
                </a:solidFill>
              </a:rPr>
              <a:t>Crear alianzas con empresas para la inserción laboral de jóvenes y adultos autistas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s-ES" sz="3600" b="1" smtClean="0">
                <a:solidFill>
                  <a:schemeClr val="accent2"/>
                </a:solidFill>
              </a:rPr>
              <a:t>Capacitar a jóvenes autistas en trabajos manuales con miras a establecer un taller protegido para ellos</a:t>
            </a:r>
          </a:p>
        </p:txBody>
      </p:sp>
      <p:pic>
        <p:nvPicPr>
          <p:cNvPr id="120836" name="Picture 5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4665663"/>
            <a:ext cx="2401888" cy="20701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47" name="Rectangle 6"/>
          <p:cNvSpPr>
            <a:spLocks noChangeArrowheads="1"/>
          </p:cNvSpPr>
          <p:nvPr/>
        </p:nvSpPr>
        <p:spPr bwMode="auto">
          <a:xfrm>
            <a:off x="0" y="76200"/>
            <a:ext cx="7767638" cy="457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2400" b="1">
                <a:solidFill>
                  <a:schemeClr val="accent2"/>
                </a:solidFill>
              </a:rPr>
              <a:t>Padres preocupados con sus Hijos Adultos Autistas</a:t>
            </a:r>
            <a:endParaRPr lang="es-PA" sz="2400" b="1">
              <a:solidFill>
                <a:schemeClr val="accent2"/>
              </a:solidFill>
            </a:endParaRPr>
          </a:p>
        </p:txBody>
      </p:sp>
      <p:pic>
        <p:nvPicPr>
          <p:cNvPr id="134148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7988" y="5805488"/>
            <a:ext cx="1079500" cy="9302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4" descr="DSC009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1" name="Oval 7"/>
          <p:cNvSpPr>
            <a:spLocks noChangeArrowheads="1"/>
          </p:cNvSpPr>
          <p:nvPr/>
        </p:nvSpPr>
        <p:spPr bwMode="auto">
          <a:xfrm>
            <a:off x="3124200" y="5029200"/>
            <a:ext cx="2362200" cy="1752600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PA"/>
          </a:p>
        </p:txBody>
      </p:sp>
      <p:sp>
        <p:nvSpPr>
          <p:cNvPr id="135172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es-MX" sz="2400" b="1" smtClean="0">
                <a:solidFill>
                  <a:schemeClr val="accent2"/>
                </a:solidFill>
              </a:rPr>
              <a:t>Familias enteras preocupadas con Hijos y Hermanos Autistas</a:t>
            </a:r>
            <a:endParaRPr lang="es-PA" sz="2400" b="1" smtClean="0">
              <a:solidFill>
                <a:schemeClr val="accent2"/>
              </a:solidFill>
            </a:endParaRPr>
          </a:p>
        </p:txBody>
      </p:sp>
      <p:pic>
        <p:nvPicPr>
          <p:cNvPr id="135173" name="Picture 9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7988" y="5805488"/>
            <a:ext cx="1079500" cy="9302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135174" name="AutoShape 10"/>
          <p:cNvSpPr>
            <a:spLocks noChangeArrowheads="1"/>
          </p:cNvSpPr>
          <p:nvPr/>
        </p:nvSpPr>
        <p:spPr bwMode="auto">
          <a:xfrm flipH="1">
            <a:off x="0" y="762000"/>
            <a:ext cx="1295400" cy="685800"/>
          </a:xfrm>
          <a:prstGeom prst="cloudCallout">
            <a:avLst>
              <a:gd name="adj1" fmla="val -59440"/>
              <a:gd name="adj2" fmla="val 6041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1400" b="1">
                <a:solidFill>
                  <a:srgbClr val="FF0000"/>
                </a:solidFill>
              </a:rPr>
              <a:t>Soy Capaz</a:t>
            </a:r>
          </a:p>
        </p:txBody>
      </p:sp>
      <p:sp>
        <p:nvSpPr>
          <p:cNvPr id="135175" name="AutoShape 11"/>
          <p:cNvSpPr>
            <a:spLocks noChangeArrowheads="1"/>
          </p:cNvSpPr>
          <p:nvPr/>
        </p:nvSpPr>
        <p:spPr bwMode="auto">
          <a:xfrm>
            <a:off x="6096000" y="609600"/>
            <a:ext cx="1600200" cy="533400"/>
          </a:xfrm>
          <a:prstGeom prst="cloudCallout">
            <a:avLst>
              <a:gd name="adj1" fmla="val -42361"/>
              <a:gd name="adj2" fmla="val 120833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1400" b="1">
                <a:solidFill>
                  <a:srgbClr val="FF0000"/>
                </a:solidFill>
              </a:rPr>
              <a:t>Soy Capaz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PA" smtClean="0"/>
          </a:p>
        </p:txBody>
      </p:sp>
      <p:sp>
        <p:nvSpPr>
          <p:cNvPr id="136195" name="Rectangle 3" descr="DSC00927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s-PA"/>
          </a:p>
        </p:txBody>
      </p:sp>
      <p:sp>
        <p:nvSpPr>
          <p:cNvPr id="136196" name="Oval 4"/>
          <p:cNvSpPr>
            <a:spLocks noChangeArrowheads="1"/>
          </p:cNvSpPr>
          <p:nvPr/>
        </p:nvSpPr>
        <p:spPr bwMode="auto">
          <a:xfrm>
            <a:off x="5257800" y="3048000"/>
            <a:ext cx="1905000" cy="1066800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PA"/>
          </a:p>
        </p:txBody>
      </p:sp>
      <p:pic>
        <p:nvPicPr>
          <p:cNvPr id="136197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7988" y="5805488"/>
            <a:ext cx="1079500" cy="9302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4" descr="DSC0096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19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7988" y="5805488"/>
            <a:ext cx="1079500" cy="9302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137220" name="Rectangle 6"/>
          <p:cNvSpPr>
            <a:spLocks noChangeArrowheads="1"/>
          </p:cNvSpPr>
          <p:nvPr/>
        </p:nvSpPr>
        <p:spPr bwMode="auto">
          <a:xfrm>
            <a:off x="838200" y="4724400"/>
            <a:ext cx="4267200" cy="762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PA" sz="2800" b="1">
                <a:solidFill>
                  <a:schemeClr val="accent2"/>
                </a:solidFill>
              </a:rPr>
              <a:t>Apoyo de los hermanos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4" descr="DSC0096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3" name="Rectangle 5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1143000"/>
          </a:xfrm>
          <a:solidFill>
            <a:srgbClr val="FFFF00"/>
          </a:solidFill>
          <a:ln>
            <a:solidFill>
              <a:srgbClr val="FFFF00"/>
            </a:solidFill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s-PA" sz="4000" b="1" smtClean="0">
                <a:solidFill>
                  <a:schemeClr val="accent2"/>
                </a:solidFill>
              </a:rPr>
              <a:t>Los autista necesitan amistades entre ellos mismos</a:t>
            </a:r>
          </a:p>
        </p:txBody>
      </p:sp>
      <p:pic>
        <p:nvPicPr>
          <p:cNvPr id="138244" name="Picture 6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7988" y="5805488"/>
            <a:ext cx="1079500" cy="9302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7" name="Picture 6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7988" y="5805488"/>
            <a:ext cx="1079500" cy="9302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139268" name="Rectangle 7"/>
          <p:cNvSpPr>
            <a:spLocks noChangeArrowheads="1"/>
          </p:cNvSpPr>
          <p:nvPr/>
        </p:nvSpPr>
        <p:spPr bwMode="auto">
          <a:xfrm>
            <a:off x="0" y="76200"/>
            <a:ext cx="6096000" cy="6858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PA" sz="2800" b="1">
                <a:solidFill>
                  <a:schemeClr val="accent2"/>
                </a:solidFill>
              </a:rPr>
              <a:t>Los autistas quieren amistades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4" descr="DSC007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1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7988" y="5805488"/>
            <a:ext cx="1079500" cy="9302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140292" name="Rectangle 6"/>
          <p:cNvSpPr>
            <a:spLocks noChangeArrowheads="1"/>
          </p:cNvSpPr>
          <p:nvPr/>
        </p:nvSpPr>
        <p:spPr bwMode="auto">
          <a:xfrm>
            <a:off x="76200" y="152400"/>
            <a:ext cx="2819400" cy="18288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PA" sz="3200" b="1">
                <a:solidFill>
                  <a:schemeClr val="accent2"/>
                </a:solidFill>
              </a:rPr>
              <a:t>Los autistas quieren diversión</a:t>
            </a:r>
          </a:p>
        </p:txBody>
      </p:sp>
      <p:sp>
        <p:nvSpPr>
          <p:cNvPr id="140293" name="AutoShape 8"/>
          <p:cNvSpPr>
            <a:spLocks noChangeArrowheads="1"/>
          </p:cNvSpPr>
          <p:nvPr/>
        </p:nvSpPr>
        <p:spPr bwMode="auto">
          <a:xfrm>
            <a:off x="5638800" y="609600"/>
            <a:ext cx="1447800" cy="914400"/>
          </a:xfrm>
          <a:prstGeom prst="cloudCallout">
            <a:avLst>
              <a:gd name="adj1" fmla="val -112940"/>
              <a:gd name="adj2" fmla="val -79514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Soy Capaz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4" descr="DSC013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5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7988" y="5805488"/>
            <a:ext cx="1079500" cy="9302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141316" name="Rectangle 6"/>
          <p:cNvSpPr>
            <a:spLocks noChangeArrowheads="1"/>
          </p:cNvSpPr>
          <p:nvPr/>
        </p:nvSpPr>
        <p:spPr bwMode="auto">
          <a:xfrm>
            <a:off x="0" y="76200"/>
            <a:ext cx="9144000" cy="7620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PA" sz="2800" b="1">
                <a:solidFill>
                  <a:schemeClr val="accent2"/>
                </a:solidFill>
              </a:rPr>
              <a:t>Los niños con autismo quieren compartir y relajarse</a:t>
            </a:r>
          </a:p>
        </p:txBody>
      </p:sp>
      <p:sp>
        <p:nvSpPr>
          <p:cNvPr id="141317" name="AutoShape 7"/>
          <p:cNvSpPr>
            <a:spLocks noChangeArrowheads="1"/>
          </p:cNvSpPr>
          <p:nvPr/>
        </p:nvSpPr>
        <p:spPr bwMode="auto">
          <a:xfrm flipH="1">
            <a:off x="0" y="838200"/>
            <a:ext cx="2133600" cy="1143000"/>
          </a:xfrm>
          <a:prstGeom prst="cloudCallout">
            <a:avLst>
              <a:gd name="adj1" fmla="val -74435"/>
              <a:gd name="adj2" fmla="val 100000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s-PA" sz="2800" b="1">
                <a:solidFill>
                  <a:srgbClr val="FF0000"/>
                </a:solidFill>
              </a:rPr>
              <a:t>Soy </a:t>
            </a:r>
            <a:endParaRPr lang="es-PA" sz="2800" b="1" smtClean="0">
              <a:solidFill>
                <a:srgbClr val="FF0000"/>
              </a:solidFill>
            </a:endParaRPr>
          </a:p>
          <a:p>
            <a:pPr algn="ctr"/>
            <a:r>
              <a:rPr lang="es-PA" sz="2800" b="1" smtClean="0">
                <a:solidFill>
                  <a:srgbClr val="FF0000"/>
                </a:solidFill>
              </a:rPr>
              <a:t>Capaz</a:t>
            </a:r>
            <a:endParaRPr lang="es-PA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4" descr="DSC009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39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808038"/>
          </a:xfrm>
          <a:solidFill>
            <a:srgbClr val="FFFF00"/>
          </a:solidFill>
          <a:ln>
            <a:solidFill>
              <a:srgbClr val="FFFF00"/>
            </a:solidFill>
          </a:ln>
        </p:spPr>
        <p:txBody>
          <a:bodyPr/>
          <a:lstStyle/>
          <a:p>
            <a:pPr eaLnBrk="1" hangingPunct="1"/>
            <a:r>
              <a:rPr lang="es-PA" sz="2800" b="1" smtClean="0">
                <a:solidFill>
                  <a:schemeClr val="accent2"/>
                </a:solidFill>
              </a:rPr>
              <a:t>Los autistas quieren salir y gozar como nosotros</a:t>
            </a:r>
          </a:p>
        </p:txBody>
      </p:sp>
      <p:pic>
        <p:nvPicPr>
          <p:cNvPr id="142340" name="Picture 6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7988" y="5805488"/>
            <a:ext cx="1079500" cy="9302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4" descr="DSC008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3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7988" y="5805488"/>
            <a:ext cx="1079500" cy="9302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143364" name="Rectangle 6"/>
          <p:cNvSpPr>
            <a:spLocks noChangeArrowheads="1"/>
          </p:cNvSpPr>
          <p:nvPr/>
        </p:nvSpPr>
        <p:spPr bwMode="auto">
          <a:xfrm>
            <a:off x="0" y="76200"/>
            <a:ext cx="9144000" cy="9906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PA" sz="2800" b="1">
                <a:solidFill>
                  <a:schemeClr val="accent2"/>
                </a:solidFill>
              </a:rPr>
              <a:t>Los niños con autismo quieren ser capaces y quieren compartir y ayudar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b="1" smtClean="0">
                <a:solidFill>
                  <a:schemeClr val="hlink"/>
                </a:solidFill>
              </a:rPr>
              <a:t>Objetivos específicos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itchFamily="2" charset="2"/>
              <a:buChar char="ü"/>
            </a:pPr>
            <a:r>
              <a:rPr lang="es-ES" sz="3600" b="1" smtClean="0">
                <a:solidFill>
                  <a:schemeClr val="accent2"/>
                </a:solidFill>
              </a:rPr>
              <a:t>Establecer alianzas con organizaciones internacionales dedicadas al estudio y tratamiento del autismo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s-ES" sz="3600" b="1" smtClean="0">
                <a:solidFill>
                  <a:schemeClr val="accent2"/>
                </a:solidFill>
              </a:rPr>
              <a:t>Divulgar las nuevas técnicas de diagnóstico temprano y tratamiento del autismo</a:t>
            </a:r>
          </a:p>
        </p:txBody>
      </p:sp>
      <p:pic>
        <p:nvPicPr>
          <p:cNvPr id="121860" name="Picture 6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4665663"/>
            <a:ext cx="2401888" cy="20701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87" name="Picture 6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7988" y="5805488"/>
            <a:ext cx="1079500" cy="9302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144388" name="Rectangle 7"/>
          <p:cNvSpPr>
            <a:spLocks noChangeArrowheads="1"/>
          </p:cNvSpPr>
          <p:nvPr/>
        </p:nvSpPr>
        <p:spPr bwMode="auto">
          <a:xfrm>
            <a:off x="0" y="76200"/>
            <a:ext cx="8001000" cy="7620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PA" sz="3600" b="1">
                <a:solidFill>
                  <a:schemeClr val="accent2"/>
                </a:solidFill>
              </a:rPr>
              <a:t>Los niños con autismo son muy capaces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4" descr="DSC012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3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7988" y="5805488"/>
            <a:ext cx="1079500" cy="9302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4" descr="DSC000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07" name="Picture 5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1400" y="5257800"/>
            <a:ext cx="1716088" cy="14779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4" descr="DSC0128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1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7988" y="5805488"/>
            <a:ext cx="1079500" cy="9302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4" descr="fideo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991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55" name="Picture 5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1400" y="5257800"/>
            <a:ext cx="1716088" cy="14779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4" descr="DSC0128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79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7988" y="5805488"/>
            <a:ext cx="1079500" cy="9302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4" descr="P10401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-458470" y="1171575"/>
            <a:ext cx="68580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3" name="Picture 5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1400" y="5257800"/>
            <a:ext cx="1716088" cy="14779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4495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03" name="Picture 5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1400" y="5257800"/>
            <a:ext cx="1716088" cy="14779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solidFill>
                  <a:schemeClr val="hlink"/>
                </a:solidFill>
              </a:rPr>
              <a:t>La buena noticia 27-11-07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3600" b="1" smtClean="0">
                <a:solidFill>
                  <a:schemeClr val="accent2"/>
                </a:solidFill>
              </a:rPr>
              <a:t>NEW YORK, NY: At the United Nations, at a press conference it was announced that </a:t>
            </a:r>
            <a:r>
              <a:rPr lang="en-US" sz="3600" b="1" i="1" smtClean="0">
                <a:solidFill>
                  <a:schemeClr val="folHlink"/>
                </a:solidFill>
              </a:rPr>
              <a:t>April 2 will be designated World Autism Awareness Day</a:t>
            </a:r>
          </a:p>
          <a:p>
            <a:pPr eaLnBrk="1" hangingPunct="1"/>
            <a:r>
              <a:rPr lang="en-US" sz="2400" b="1" i="1" smtClean="0">
                <a:solidFill>
                  <a:srgbClr val="FF0000"/>
                </a:solidFill>
              </a:rPr>
              <a:t>“Autism: Raising Awareness, Changing Attitudes.”</a:t>
            </a:r>
            <a:r>
              <a:rPr lang="en-US" smtClean="0"/>
              <a:t> </a:t>
            </a:r>
            <a:r>
              <a:rPr lang="en-US" sz="4000" b="1" smtClean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154628" name="Picture 6" descr="d_200704_logo-interior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5" y="5105400"/>
            <a:ext cx="86518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29" name="Picture 7" descr="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91400" y="5257800"/>
            <a:ext cx="1716088" cy="14779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Pictures\Autism\Fotos Fundacion\DSCN0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400" y="209550"/>
            <a:ext cx="8583613" cy="64373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b="1" smtClean="0">
                <a:solidFill>
                  <a:schemeClr val="hlink"/>
                </a:solidFill>
              </a:rPr>
              <a:t>Objetivos específicos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itchFamily="2" charset="2"/>
              <a:buChar char="ü"/>
            </a:pPr>
            <a:r>
              <a:rPr lang="es-ES" sz="3600" b="1" smtClean="0">
                <a:solidFill>
                  <a:schemeClr val="accent2"/>
                </a:solidFill>
              </a:rPr>
              <a:t>Fomentar la investigación en el campo del tratamiento y educación del autismo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s-ES" sz="3600" b="1" smtClean="0">
                <a:solidFill>
                  <a:schemeClr val="accent2"/>
                </a:solidFill>
              </a:rPr>
              <a:t>Crear </a:t>
            </a:r>
            <a:r>
              <a:rPr lang="es-ES" sz="3600" b="1" smtClean="0">
                <a:solidFill>
                  <a:srgbClr val="FF0000"/>
                </a:solidFill>
              </a:rPr>
              <a:t>consciencia y sensibilizar</a:t>
            </a:r>
            <a:r>
              <a:rPr lang="es-ES" sz="3600" b="1" smtClean="0">
                <a:solidFill>
                  <a:schemeClr val="accent2"/>
                </a:solidFill>
              </a:rPr>
              <a:t> la población, medio de comunicación, médicos, maestros, entre otros   </a:t>
            </a:r>
          </a:p>
        </p:txBody>
      </p:sp>
      <p:pic>
        <p:nvPicPr>
          <p:cNvPr id="122884" name="Picture 5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4665663"/>
            <a:ext cx="2401888" cy="20701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Pictures\Autism\Fotos Fundacion\fren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400" y="209550"/>
            <a:ext cx="8583613" cy="64373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4" descr="DSC0077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5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7988" y="5805488"/>
            <a:ext cx="1079500" cy="9302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P104037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7988" y="5805488"/>
            <a:ext cx="1079500" cy="9302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ocuments\Autism\Pintar bancas\DSCN0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400" y="209550"/>
            <a:ext cx="8583613" cy="6437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ocuments\Autism\Pintar bancas\DSCN04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400" y="209550"/>
            <a:ext cx="8583613" cy="6437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ocuments\Autism\Pintar bancas\DSCN04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400" y="209550"/>
            <a:ext cx="8583613" cy="6437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ocuments\Autism\Pintar bancas\DSCN04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400" y="209550"/>
            <a:ext cx="8583613" cy="64373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ocuments\Autism\Pintar bancas\DSCN05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400" y="209550"/>
            <a:ext cx="8583613" cy="64373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ocuments\Autism\Pintar bancas\DSCN05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400" y="209550"/>
            <a:ext cx="8583613" cy="64373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Autism\Biblioteca\David scann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304800"/>
            <a:ext cx="3733800" cy="4978400"/>
          </a:xfrm>
          <a:prstGeom prst="rect">
            <a:avLst/>
          </a:prstGeom>
          <a:noFill/>
        </p:spPr>
      </p:pic>
      <p:pic>
        <p:nvPicPr>
          <p:cNvPr id="2051" name="Picture 3" descr="C:\Users\user\Pictures\Autism\Biblioteca\Dariush bibliotec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04800"/>
            <a:ext cx="3829050" cy="51054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4114800"/>
            <a:ext cx="3886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8" name="Rectangle 7"/>
          <p:cNvSpPr/>
          <p:nvPr/>
        </p:nvSpPr>
        <p:spPr>
          <a:xfrm>
            <a:off x="4343400" y="4038600"/>
            <a:ext cx="4724400" cy="16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9" name="Picture 6" descr="C:\Users\user\Pictures\Autism\Biblioteca\David bibliotec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3200" y="2438400"/>
            <a:ext cx="3295650" cy="43942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743200" y="5715000"/>
            <a:ext cx="32766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4" descr="DSC013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600200"/>
            <a:ext cx="337185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1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7988" y="5805488"/>
            <a:ext cx="1079500" cy="9302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145412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z="2800" b="1" smtClean="0">
                <a:solidFill>
                  <a:schemeClr val="hlink"/>
                </a:solidFill>
              </a:rPr>
              <a:t>Los niños con autismo crecen y serán adultos algún día y tienen una vida larga normal y útil al frente</a:t>
            </a:r>
            <a:endParaRPr lang="es-ES" sz="2800" b="1" smtClean="0">
              <a:solidFill>
                <a:schemeClr val="hlink"/>
              </a:solidFill>
            </a:endParaRPr>
          </a:p>
        </p:txBody>
      </p:sp>
      <p:sp>
        <p:nvSpPr>
          <p:cNvPr id="145413" name="Rectangle 11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343400" cy="4525963"/>
          </a:xfrm>
          <a:solidFill>
            <a:srgbClr val="FFFF00"/>
          </a:solidFill>
        </p:spPr>
        <p:txBody>
          <a:bodyPr/>
          <a:lstStyle/>
          <a:p>
            <a:pPr marL="381000" indent="-381000" eaLnBrk="1" hangingPunct="1">
              <a:buFontTx/>
              <a:buNone/>
            </a:pPr>
            <a:r>
              <a:rPr lang="es-PA" sz="2400" b="1" smtClean="0">
                <a:solidFill>
                  <a:schemeClr val="accent2"/>
                </a:solidFill>
              </a:rPr>
              <a:t>Nuestra preguntas como padres son: </a:t>
            </a:r>
          </a:p>
          <a:p>
            <a:pPr marL="381000" indent="-381000" eaLnBrk="1" hangingPunct="1">
              <a:buFontTx/>
              <a:buNone/>
            </a:pPr>
            <a:endParaRPr lang="es-PA" sz="2400" b="1" smtClean="0">
              <a:solidFill>
                <a:schemeClr val="accent2"/>
              </a:solidFill>
            </a:endParaRPr>
          </a:p>
          <a:p>
            <a:pPr marL="381000" indent="-381000" eaLnBrk="1" hangingPunct="1">
              <a:buFontTx/>
              <a:buAutoNum type="arabicPeriod"/>
            </a:pPr>
            <a:r>
              <a:rPr lang="es-PA" sz="2400" b="1" smtClean="0">
                <a:solidFill>
                  <a:schemeClr val="accent2"/>
                </a:solidFill>
              </a:rPr>
              <a:t>Que vamos con ellos todo el día en la casa? </a:t>
            </a:r>
          </a:p>
          <a:p>
            <a:pPr marL="381000" indent="-381000" eaLnBrk="1" hangingPunct="1">
              <a:buFontTx/>
              <a:buAutoNum type="arabicPeriod"/>
            </a:pPr>
            <a:r>
              <a:rPr lang="es-PA" sz="2400" b="1" smtClean="0">
                <a:solidFill>
                  <a:schemeClr val="accent2"/>
                </a:solidFill>
              </a:rPr>
              <a:t>Que vamos a hacer cuando no estemos aquí?</a:t>
            </a:r>
          </a:p>
          <a:p>
            <a:pPr marL="381000" indent="-381000" eaLnBrk="1" hangingPunct="1">
              <a:buFontTx/>
              <a:buAutoNum type="arabicPeriod"/>
            </a:pPr>
            <a:r>
              <a:rPr lang="es-PA" sz="2400" b="1" smtClean="0">
                <a:solidFill>
                  <a:schemeClr val="accent2"/>
                </a:solidFill>
              </a:rPr>
              <a:t>Quien, como y donde podemos conseguir ayuda?</a:t>
            </a:r>
            <a:endParaRPr lang="es-ES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user\Pictures\Autism\Biblioteca\Dariush scann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83820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user\Pictures\Autism\Biblioteca\Dariush scanner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4925" y="30480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Autism\130308_fundacion_soy_capaz_ho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5250" y="-490538"/>
            <a:ext cx="9334500" cy="78390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z="6000" b="1" smtClean="0">
                <a:solidFill>
                  <a:schemeClr val="hlink"/>
                </a:solidFill>
              </a:rPr>
              <a:t>Qué es el Autismo?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s-PA" sz="3600" b="1" smtClean="0">
                <a:solidFill>
                  <a:schemeClr val="accent2"/>
                </a:solidFill>
              </a:rPr>
              <a:t>Personas con Autismo son gente muy CAPACES</a:t>
            </a:r>
          </a:p>
          <a:p>
            <a:pPr eaLnBrk="1" hangingPunct="1"/>
            <a:r>
              <a:rPr lang="es-PA" sz="3600" b="1" smtClean="0">
                <a:solidFill>
                  <a:schemeClr val="accent2"/>
                </a:solidFill>
              </a:rPr>
              <a:t>Cada uno es un individuo diferente con sus necesidades propias</a:t>
            </a:r>
          </a:p>
          <a:p>
            <a:pPr eaLnBrk="1" hangingPunct="1"/>
            <a:r>
              <a:rPr lang="es-PA" sz="4000" b="1" i="1" smtClean="0">
                <a:solidFill>
                  <a:srgbClr val="FF0000"/>
                </a:solidFill>
              </a:rPr>
              <a:t>La pregunta es quien NO es CAPAZ, nosotros o ellos</a:t>
            </a:r>
          </a:p>
        </p:txBody>
      </p:sp>
      <p:pic>
        <p:nvPicPr>
          <p:cNvPr id="15364" name="Picture 4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7988" y="5805488"/>
            <a:ext cx="1079500" cy="9302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s-PA" sz="9600" b="1" smtClean="0">
                <a:solidFill>
                  <a:schemeClr val="hlink"/>
                </a:solidFill>
              </a:rPr>
              <a:t>Realidades del Autismo</a:t>
            </a:r>
          </a:p>
        </p:txBody>
      </p:sp>
      <p:pic>
        <p:nvPicPr>
          <p:cNvPr id="96260" name="Picture 4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7988" y="5805488"/>
            <a:ext cx="1079500" cy="9302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1120</Words>
  <Application>Microsoft Office PowerPoint</Application>
  <PresentationFormat>On-screen Show (4:3)</PresentationFormat>
  <Paragraphs>213</Paragraphs>
  <Slides>83</Slides>
  <Notes>72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4" baseType="lpstr">
      <vt:lpstr>Office Theme</vt:lpstr>
      <vt:lpstr>Slide 1</vt:lpstr>
      <vt:lpstr>PORQUE FUNDACION SOY CAPAZ?</vt:lpstr>
      <vt:lpstr>Objetivos generales</vt:lpstr>
      <vt:lpstr>Objetivos generales</vt:lpstr>
      <vt:lpstr>Objetivos específicos</vt:lpstr>
      <vt:lpstr>Objetivos específicos</vt:lpstr>
      <vt:lpstr>Objetivos específicos</vt:lpstr>
      <vt:lpstr>Los niños con autismo crecen y serán adultos algún día y tienen una vida larga normal y útil al frente</vt:lpstr>
      <vt:lpstr>Realidades del Autismo</vt:lpstr>
      <vt:lpstr>La incidencia </vt:lpstr>
      <vt:lpstr>Slide 11</vt:lpstr>
      <vt:lpstr>La incidencia mundial </vt:lpstr>
      <vt:lpstr>Donde se encuentran más?</vt:lpstr>
      <vt:lpstr>USA</vt:lpstr>
      <vt:lpstr>Slide 15</vt:lpstr>
      <vt:lpstr>Slide 16</vt:lpstr>
      <vt:lpstr>Slide 17</vt:lpstr>
      <vt:lpstr>Realidades del Autismo</vt:lpstr>
      <vt:lpstr>Realidades del Autismo</vt:lpstr>
      <vt:lpstr>Realidades del Autismo</vt:lpstr>
      <vt:lpstr>Realidades del Autismo</vt:lpstr>
      <vt:lpstr>Realidades del Autismo</vt:lpstr>
      <vt:lpstr>Realidades del Autismo</vt:lpstr>
      <vt:lpstr>Slide 24</vt:lpstr>
      <vt:lpstr>Qué podemos hacer en Panamá con el Autismo?</vt:lpstr>
      <vt:lpstr>Realidades del Autismo</vt:lpstr>
      <vt:lpstr>Qué podemos hacer en Panamá con el Autismo?</vt:lpstr>
      <vt:lpstr>Qué podemos hacer en Panamá con el Autismo?</vt:lpstr>
      <vt:lpstr>Qué podemos hacer en Panamá con el Autismo?</vt:lpstr>
      <vt:lpstr>Qué podemos hacer en Panamá con el Autismo?</vt:lpstr>
      <vt:lpstr>Qué podemos hacer en Panamá con el Autismo?</vt:lpstr>
      <vt:lpstr>Autismo</vt:lpstr>
      <vt:lpstr>Autismo</vt:lpstr>
      <vt:lpstr>Autismo</vt:lpstr>
      <vt:lpstr>Alto Al Autismo</vt:lpstr>
      <vt:lpstr>Alto Al Autismo</vt:lpstr>
      <vt:lpstr>Autismo</vt:lpstr>
      <vt:lpstr>Slide 38</vt:lpstr>
      <vt:lpstr>Esta es nuestra meta en FSC, unidos buscar soluciones prácticas, reales y efectivas para este trastorno que sigue creciendo 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Familias enteras preocupadas con Hijos y Hermanos Autistas</vt:lpstr>
      <vt:lpstr>Slide 52</vt:lpstr>
      <vt:lpstr>Slide 53</vt:lpstr>
      <vt:lpstr>Los autista necesitan amistades entre ellos mismos</vt:lpstr>
      <vt:lpstr>Slide 55</vt:lpstr>
      <vt:lpstr>Slide 56</vt:lpstr>
      <vt:lpstr>Slide 57</vt:lpstr>
      <vt:lpstr>Los autistas quieren salir y gozar como nosotros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La buena noticia 27-11-07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Qué es el Autismo?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17</cp:revision>
  <dcterms:created xsi:type="dcterms:W3CDTF">2008-03-09T02:46:59Z</dcterms:created>
  <dcterms:modified xsi:type="dcterms:W3CDTF">2008-03-16T14:21:10Z</dcterms:modified>
</cp:coreProperties>
</file>