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512" r:id="rId2"/>
    <p:sldId id="636" r:id="rId3"/>
    <p:sldId id="507" r:id="rId4"/>
    <p:sldId id="551" r:id="rId5"/>
    <p:sldId id="554" r:id="rId6"/>
    <p:sldId id="556" r:id="rId7"/>
    <p:sldId id="553" r:id="rId8"/>
    <p:sldId id="524" r:id="rId9"/>
    <p:sldId id="476" r:id="rId10"/>
    <p:sldId id="340" r:id="rId11"/>
    <p:sldId id="341" r:id="rId12"/>
    <p:sldId id="583" r:id="rId13"/>
    <p:sldId id="558" r:id="rId14"/>
    <p:sldId id="306" r:id="rId15"/>
    <p:sldId id="283" r:id="rId16"/>
    <p:sldId id="396" r:id="rId17"/>
    <p:sldId id="419" r:id="rId18"/>
    <p:sldId id="523" r:id="rId19"/>
    <p:sldId id="598" r:id="rId20"/>
    <p:sldId id="595" r:id="rId21"/>
    <p:sldId id="603" r:id="rId22"/>
    <p:sldId id="599" r:id="rId23"/>
    <p:sldId id="596" r:id="rId24"/>
    <p:sldId id="601" r:id="rId25"/>
    <p:sldId id="481" r:id="rId26"/>
    <p:sldId id="463" r:id="rId27"/>
    <p:sldId id="478" r:id="rId28"/>
    <p:sldId id="532" r:id="rId29"/>
    <p:sldId id="628" r:id="rId30"/>
    <p:sldId id="629" r:id="rId31"/>
    <p:sldId id="630" r:id="rId32"/>
    <p:sldId id="621" r:id="rId33"/>
    <p:sldId id="622" r:id="rId34"/>
    <p:sldId id="623" r:id="rId35"/>
    <p:sldId id="624" r:id="rId36"/>
    <p:sldId id="625" r:id="rId37"/>
    <p:sldId id="626" r:id="rId38"/>
    <p:sldId id="627" r:id="rId39"/>
    <p:sldId id="566" r:id="rId40"/>
    <p:sldId id="462" r:id="rId41"/>
    <p:sldId id="349" r:id="rId42"/>
    <p:sldId id="593" r:id="rId43"/>
    <p:sldId id="584" r:id="rId44"/>
    <p:sldId id="416" r:id="rId45"/>
    <p:sldId id="363" r:id="rId46"/>
    <p:sldId id="426" r:id="rId47"/>
    <p:sldId id="423" r:id="rId48"/>
    <p:sldId id="422" r:id="rId49"/>
    <p:sldId id="417" r:id="rId50"/>
    <p:sldId id="567" r:id="rId51"/>
    <p:sldId id="568" r:id="rId52"/>
    <p:sldId id="569" r:id="rId53"/>
    <p:sldId id="570" r:id="rId54"/>
    <p:sldId id="600" r:id="rId55"/>
    <p:sldId id="573" r:id="rId56"/>
    <p:sldId id="574" r:id="rId57"/>
    <p:sldId id="575" r:id="rId58"/>
    <p:sldId id="577" r:id="rId59"/>
    <p:sldId id="592" r:id="rId60"/>
    <p:sldId id="578" r:id="rId61"/>
    <p:sldId id="614" r:id="rId62"/>
    <p:sldId id="615" r:id="rId63"/>
    <p:sldId id="616" r:id="rId64"/>
    <p:sldId id="617" r:id="rId65"/>
    <p:sldId id="618" r:id="rId66"/>
    <p:sldId id="619" r:id="rId67"/>
    <p:sldId id="620" r:id="rId68"/>
    <p:sldId id="637" r:id="rId69"/>
    <p:sldId id="561" r:id="rId70"/>
    <p:sldId id="587" r:id="rId71"/>
    <p:sldId id="585" r:id="rId72"/>
    <p:sldId id="586" r:id="rId73"/>
    <p:sldId id="631" r:id="rId74"/>
    <p:sldId id="640" r:id="rId75"/>
    <p:sldId id="642" r:id="rId76"/>
    <p:sldId id="641" r:id="rId77"/>
    <p:sldId id="638" r:id="rId78"/>
    <p:sldId id="639" r:id="rId79"/>
    <p:sldId id="632" r:id="rId80"/>
    <p:sldId id="588" r:id="rId81"/>
    <p:sldId id="590" r:id="rId82"/>
    <p:sldId id="530" r:id="rId83"/>
    <p:sldId id="643" r:id="rId84"/>
    <p:sldId id="604" r:id="rId85"/>
    <p:sldId id="605" r:id="rId86"/>
    <p:sldId id="608" r:id="rId87"/>
    <p:sldId id="606" r:id="rId88"/>
    <p:sldId id="612" r:id="rId89"/>
    <p:sldId id="609" r:id="rId90"/>
    <p:sldId id="607" r:id="rId91"/>
    <p:sldId id="610" r:id="rId92"/>
    <p:sldId id="634" r:id="rId93"/>
    <p:sldId id="635" r:id="rId94"/>
    <p:sldId id="613" r:id="rId95"/>
    <p:sldId id="611" r:id="rId96"/>
    <p:sldId id="477" r:id="rId97"/>
    <p:sldId id="529" r:id="rId98"/>
    <p:sldId id="438" r:id="rId99"/>
    <p:sldId id="602" r:id="rId100"/>
    <p:sldId id="370" r:id="rId101"/>
    <p:sldId id="502" r:id="rId102"/>
    <p:sldId id="511" r:id="rId103"/>
    <p:sldId id="536" r:id="rId104"/>
    <p:sldId id="348" r:id="rId105"/>
    <p:sldId id="510" r:id="rId106"/>
    <p:sldId id="415" r:id="rId107"/>
    <p:sldId id="374" r:id="rId108"/>
  </p:sldIdLst>
  <p:sldSz cx="9144000" cy="6858000" type="screen4x3"/>
  <p:notesSz cx="6858000" cy="9144000"/>
  <p:photoAlbum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00"/>
    <a:srgbClr val="0070C0"/>
    <a:srgbClr val="24B0E8"/>
    <a:srgbClr val="C00000"/>
    <a:srgbClr val="FFC000"/>
    <a:srgbClr val="FF9900"/>
    <a:srgbClr val="376092"/>
    <a:srgbClr val="948A54"/>
    <a:srgbClr val="948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4718" autoAdjust="0"/>
  </p:normalViewPr>
  <p:slideViewPr>
    <p:cSldViewPr>
      <p:cViewPr varScale="1">
        <p:scale>
          <a:sx n="87" d="100"/>
          <a:sy n="87" d="100"/>
        </p:scale>
        <p:origin x="13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44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C8202-3726-4583-84E9-572B25805BCC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0A7F3-A3B5-40B0-B02C-CC9F72524EAB}" type="slidenum">
              <a:rPr lang="es-PA" smtClean="0"/>
              <a:pPr/>
              <a:t>‹Nº›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937837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633829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2145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237201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78077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23720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116483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449889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149602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97325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002250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29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78533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848135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339162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011795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4ED7E-01B5-4AFE-9753-9FF2BE94C390}" type="slidenum">
              <a:rPr lang="es-PA" smtClean="0"/>
              <a:pPr>
                <a:defRPr/>
              </a:pPr>
              <a:t>32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983889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836816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470734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878803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17296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9200353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38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415560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39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25153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4ED7E-01B5-4AFE-9753-9FF2BE94C390}" type="slidenum">
              <a:rPr lang="es-PA" smtClean="0"/>
              <a:pPr>
                <a:defRPr/>
              </a:pPr>
              <a:t>10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185678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2791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676000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732149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599735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055378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911584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974056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967188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48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3796682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49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75063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4ED7E-01B5-4AFE-9753-9FF2BE94C390}" type="slidenum">
              <a:rPr lang="es-PA" smtClean="0"/>
              <a:pPr>
                <a:defRPr/>
              </a:pPr>
              <a:t>11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6616565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646972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51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981124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52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910299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53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8906118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3624811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56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557524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57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455919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58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925803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59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9891003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12342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4ED7E-01B5-4AFE-9753-9FF2BE94C390}" type="slidenum">
              <a:rPr lang="es-PA" smtClean="0"/>
              <a:pPr>
                <a:defRPr/>
              </a:pPr>
              <a:t>12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6616565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4ED7E-01B5-4AFE-9753-9FF2BE94C390}" type="slidenum">
              <a:rPr lang="es-PA" smtClean="0"/>
              <a:pPr>
                <a:defRPr/>
              </a:pPr>
              <a:t>61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8348673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4183604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978106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634571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271871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9384105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139438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68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4448261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4ED7E-01B5-4AFE-9753-9FF2BE94C390}" type="slidenum">
              <a:rPr lang="es-PA" smtClean="0"/>
              <a:pPr>
                <a:defRPr/>
              </a:pPr>
              <a:t>69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59231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287993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F4ED7E-01B5-4AFE-9753-9FF2BE94C390}" type="slidenum">
              <a:rPr lang="es-PA" smtClean="0"/>
              <a:pPr>
                <a:defRPr/>
              </a:pPr>
              <a:t>13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2070687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6584498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0791869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0791869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7552739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441225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7451507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0612892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78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5932026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79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0791869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9969541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81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8357693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87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2941264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88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2941264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90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2941264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91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2941264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0067928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93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2941264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1EC24-1222-4D92-8DBA-835BCA087F41}" type="slidenum">
              <a:rPr lang="es-P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557457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96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36071291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98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6314191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99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16285642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100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04380936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104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4509419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106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6249637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107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585262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A7F3-A3B5-40B0-B02C-CC9F72524EAB}" type="slidenum">
              <a:rPr lang="es-PA" smtClean="0"/>
              <a:pPr/>
              <a:t>16</a:t>
            </a:fld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91542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197EC-CC5B-4A87-B544-74C6A87E48A2}" type="datetimeFigureOut">
              <a:rPr lang="es-PA" smtClean="0"/>
              <a:pPr/>
              <a:t>9/10/14</a:t>
            </a:fld>
            <a:endParaRPr lang="es-P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E43F0-4999-4CC5-A0DA-18C92C9E66CA}" type="slidenum">
              <a:rPr lang="es-PA" smtClean="0"/>
              <a:pPr/>
              <a:t>‹Nº›</a:t>
            </a:fld>
            <a:endParaRPr lang="es-P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2.jpeg"/><Relationship Id="rId5" Type="http://schemas.openxmlformats.org/officeDocument/2006/relationships/image" Target="../media/image92.png"/><Relationship Id="rId10" Type="http://schemas.openxmlformats.org/officeDocument/2006/relationships/hyperlink" Target="http://claxon.com.pa/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2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.jpeg"/><Relationship Id="rId4" Type="http://schemas.openxmlformats.org/officeDocument/2006/relationships/image" Target="../media/image5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1470025"/>
          </a:xfrm>
        </p:spPr>
        <p:txBody>
          <a:bodyPr>
            <a:noAutofit/>
          </a:bodyPr>
          <a:lstStyle/>
          <a:p>
            <a:r>
              <a:rPr lang="es-PA" sz="5400" b="1" dirty="0" smtClean="0">
                <a:solidFill>
                  <a:srgbClr val="0033CC"/>
                </a:solidFill>
              </a:rPr>
              <a:t>Logros y Metas de la  Fundación Soy Capaz</a:t>
            </a:r>
            <a:endParaRPr lang="es-PA" sz="5400" dirty="0">
              <a:solidFill>
                <a:srgbClr val="0033CC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412704"/>
            <a:ext cx="6400800" cy="1752600"/>
          </a:xfrm>
        </p:spPr>
        <p:txBody>
          <a:bodyPr>
            <a:noAutofit/>
          </a:bodyPr>
          <a:lstStyle/>
          <a:p>
            <a:r>
              <a:rPr lang="es-PA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Dabaiba </a:t>
            </a:r>
            <a:r>
              <a:rPr lang="es-PA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Conte de Nilipour</a:t>
            </a:r>
            <a:br>
              <a:rPr lang="es-PA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s-PA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Presidenta Fundación Soy Capaz </a:t>
            </a:r>
            <a:endParaRPr lang="es-PA" sz="2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es-PA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VIII </a:t>
            </a:r>
            <a:r>
              <a:rPr lang="es-PA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Simposio de Autismo y Patologías Afines</a:t>
            </a:r>
            <a:r>
              <a:rPr lang="es-PA" sz="24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/>
            </a:r>
            <a:br>
              <a:rPr lang="es-PA" sz="24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Sábado </a:t>
            </a:r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4 </a:t>
            </a: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de Octubre </a:t>
            </a:r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2014</a:t>
            </a: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/>
            </a:r>
            <a:b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Universidad de Panamá</a:t>
            </a:r>
            <a:endParaRPr lang="es-PA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0" y="1905439"/>
            <a:ext cx="9144000" cy="306324"/>
          </a:xfrm>
          <a:prstGeom prst="flowChartProcess">
            <a:avLst/>
          </a:prstGeom>
          <a:solidFill>
            <a:srgbClr val="24B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2047" r="1862" b="78919"/>
          <a:stretch/>
        </p:blipFill>
        <p:spPr>
          <a:xfrm>
            <a:off x="0" y="-27384"/>
            <a:ext cx="914400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MX" sz="5400" b="1" dirty="0" smtClean="0">
                <a:solidFill>
                  <a:srgbClr val="0070C0"/>
                </a:solidFill>
                <a:latin typeface="+mn-lt"/>
                <a:cs typeface="Arial" charset="0"/>
              </a:rPr>
              <a:t>Misión</a:t>
            </a:r>
            <a:endParaRPr lang="es-PA" sz="5400" b="1" dirty="0" smtClean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4400" b="1" dirty="0" smtClean="0">
                <a:solidFill>
                  <a:schemeClr val="accent2">
                    <a:lumMod val="75000"/>
                  </a:schemeClr>
                </a:solidFill>
              </a:rPr>
              <a:t>Promover la independencia de jóvenes con autismo, orientar y apoyar a sus familias y sensibilizar a la sociedad para su integración social.</a:t>
            </a:r>
          </a:p>
        </p:txBody>
      </p:sp>
      <p:pic>
        <p:nvPicPr>
          <p:cNvPr id="614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6494"/>
          <a:stretch/>
        </p:blipFill>
        <p:spPr>
          <a:xfrm>
            <a:off x="0" y="1208188"/>
            <a:ext cx="9144000" cy="5649812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2" name="11 Elipse"/>
          <p:cNvSpPr/>
          <p:nvPr/>
        </p:nvSpPr>
        <p:spPr>
          <a:xfrm>
            <a:off x="0" y="0"/>
            <a:ext cx="9144000" cy="1208188"/>
          </a:xfrm>
          <a:prstGeom prst="ellipse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Capacitación por Autism Speaks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sz="5400" b="1" dirty="0" smtClean="0">
                <a:solidFill>
                  <a:srgbClr val="00B0F0"/>
                </a:solidFill>
              </a:rPr>
              <a:t>Publicaciones Mensuales</a:t>
            </a:r>
            <a:endParaRPr lang="es-PA" sz="54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A" sz="3600" b="1" dirty="0" smtClean="0">
                <a:solidFill>
                  <a:srgbClr val="00B0F0"/>
                </a:solidFill>
              </a:rPr>
              <a:t>Hemos publicado sin interrupción, 74 boletines mensuales</a:t>
            </a:r>
            <a:endParaRPr lang="es-PA" sz="3600" b="1" dirty="0">
              <a:solidFill>
                <a:srgbClr val="00B0F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6" t="11133" r="31458" b="1953"/>
          <a:stretch/>
        </p:blipFill>
        <p:spPr bwMode="auto">
          <a:xfrm>
            <a:off x="5605884" y="2362217"/>
            <a:ext cx="3358604" cy="430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19533" r="26668" b="32812"/>
          <a:stretch/>
        </p:blipFill>
        <p:spPr bwMode="auto">
          <a:xfrm>
            <a:off x="179512" y="3068960"/>
            <a:ext cx="5184576" cy="196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63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10351" r="31250" b="2929"/>
          <a:stretch/>
        </p:blipFill>
        <p:spPr bwMode="auto">
          <a:xfrm>
            <a:off x="35496" y="116632"/>
            <a:ext cx="2677477" cy="334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1085" r="31458" b="1953"/>
          <a:stretch/>
        </p:blipFill>
        <p:spPr bwMode="auto">
          <a:xfrm>
            <a:off x="1112664" y="3024335"/>
            <a:ext cx="2955280" cy="37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J:\fundación Soy Capaz\Autism Pix\Boletin\2011\Enero 2011\Boletin FSC Enero 2011 Page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00" y="1640160"/>
            <a:ext cx="2828992" cy="36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11450" r="31521" b="7116"/>
          <a:stretch/>
        </p:blipFill>
        <p:spPr bwMode="auto">
          <a:xfrm>
            <a:off x="6432880" y="3372355"/>
            <a:ext cx="2603616" cy="327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J:\fundación Soy Capaz\Autism Pix\Boletin\2009\Enero 09\BOLETÍN ENERO Pagina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36" y="0"/>
            <a:ext cx="2614326" cy="338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3384376" cy="1143000"/>
          </a:xfrm>
        </p:spPr>
        <p:txBody>
          <a:bodyPr>
            <a:noAutofit/>
          </a:bodyPr>
          <a:lstStyle/>
          <a:p>
            <a:r>
              <a:rPr lang="es-PA" b="1" dirty="0" smtClean="0">
                <a:solidFill>
                  <a:srgbClr val="00B0F0"/>
                </a:solidFill>
              </a:rPr>
              <a:t>Boletines desde 2008</a:t>
            </a:r>
            <a:endParaRPr lang="es-PA" b="1" dirty="0">
              <a:solidFill>
                <a:srgbClr val="00B0F0"/>
              </a:solidFill>
            </a:endParaRPr>
          </a:p>
        </p:txBody>
      </p:sp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6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/>
        </p:blipFill>
        <p:spPr>
          <a:xfrm rot="5400000">
            <a:off x="1115303" y="-1170693"/>
            <a:ext cx="6876880" cy="918051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53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t="17599" r="23125" b="3905"/>
          <a:stretch/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9" r="1555" b="14331"/>
          <a:stretch/>
        </p:blipFill>
        <p:spPr bwMode="auto">
          <a:xfrm>
            <a:off x="353368" y="926987"/>
            <a:ext cx="5056832" cy="1892413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t="17917" r="42307" b="18145"/>
          <a:stretch/>
        </p:blipFill>
        <p:spPr bwMode="auto">
          <a:xfrm>
            <a:off x="76200" y="2971800"/>
            <a:ext cx="2506053" cy="198120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0" r="42500" b="6090"/>
          <a:stretch/>
        </p:blipFill>
        <p:spPr bwMode="auto">
          <a:xfrm>
            <a:off x="2743200" y="2971800"/>
            <a:ext cx="2537169" cy="198120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17154" r="43324" b="14026"/>
          <a:stretch/>
        </p:blipFill>
        <p:spPr bwMode="auto">
          <a:xfrm>
            <a:off x="6035926" y="152399"/>
            <a:ext cx="2879474" cy="2667001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4" r="12499" b="30658"/>
          <a:stretch/>
        </p:blipFill>
        <p:spPr bwMode="auto">
          <a:xfrm>
            <a:off x="76200" y="5105400"/>
            <a:ext cx="3156857" cy="1005041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18576" r="21135" b="4271"/>
          <a:stretch/>
        </p:blipFill>
        <p:spPr bwMode="auto">
          <a:xfrm>
            <a:off x="3379953" y="5105400"/>
            <a:ext cx="2716047" cy="1486669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17872" r="13926" b="5695"/>
          <a:stretch/>
        </p:blipFill>
        <p:spPr bwMode="auto">
          <a:xfrm>
            <a:off x="6248400" y="5105399"/>
            <a:ext cx="2819399" cy="1486669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16996" r="40000" b="28205"/>
          <a:stretch/>
        </p:blipFill>
        <p:spPr bwMode="auto">
          <a:xfrm>
            <a:off x="5410200" y="2971800"/>
            <a:ext cx="3675185" cy="198120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838201"/>
          </a:xfrm>
        </p:spPr>
        <p:txBody>
          <a:bodyPr>
            <a:noAutofit/>
          </a:bodyPr>
          <a:lstStyle/>
          <a:p>
            <a:r>
              <a:rPr lang="es-PA" sz="2400" b="1" dirty="0" smtClean="0">
                <a:solidFill>
                  <a:srgbClr val="0070C0"/>
                </a:solidFill>
              </a:rPr>
              <a:t>Sitio Nuevo de Fundación Soy Capaz</a:t>
            </a:r>
            <a:br>
              <a:rPr lang="es-PA" sz="2400" b="1" dirty="0" smtClean="0">
                <a:solidFill>
                  <a:srgbClr val="0070C0"/>
                </a:solidFill>
              </a:rPr>
            </a:br>
            <a:r>
              <a:rPr lang="es-PA" sz="2400" b="1" dirty="0" smtClean="0">
                <a:solidFill>
                  <a:srgbClr val="0070C0"/>
                </a:solidFill>
              </a:rPr>
              <a:t>www.fundacionsoycapaz.org.pa</a:t>
            </a:r>
            <a:endParaRPr lang="es-PA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996" y="6248400"/>
            <a:ext cx="3021204" cy="4960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200" dirty="0">
                <a:solidFill>
                  <a:srgbClr val="0070C0"/>
                </a:solidFill>
              </a:rPr>
              <a:t>Diseño &amp; </a:t>
            </a:r>
            <a:r>
              <a:rPr lang="es-PA" sz="1200" dirty="0" smtClean="0">
                <a:solidFill>
                  <a:srgbClr val="0070C0"/>
                </a:solidFill>
              </a:rPr>
              <a:t>Programación </a:t>
            </a:r>
            <a:r>
              <a:rPr lang="es-PA" sz="1200" b="1" dirty="0" smtClean="0">
                <a:solidFill>
                  <a:srgbClr val="0070C0"/>
                </a:solidFill>
              </a:rPr>
              <a:t>Claxon </a:t>
            </a:r>
            <a:r>
              <a:rPr lang="es-PA" sz="1200" b="1" dirty="0">
                <a:solidFill>
                  <a:srgbClr val="0070C0"/>
                </a:solidFill>
              </a:rPr>
              <a:t>Media, Inc.</a:t>
            </a:r>
            <a:endParaRPr lang="es-PA" sz="1200" dirty="0">
              <a:solidFill>
                <a:srgbClr val="0070C0"/>
              </a:solidFill>
            </a:endParaRPr>
          </a:p>
          <a:p>
            <a:pPr algn="ctr"/>
            <a:r>
              <a:rPr lang="es-PA" sz="1200" b="1" u="sng" dirty="0">
                <a:solidFill>
                  <a:srgbClr val="0070C0"/>
                </a:solidFill>
                <a:hlinkClick r:id="rId10"/>
              </a:rPr>
              <a:t>www.claxon.com.pa</a:t>
            </a:r>
            <a:endParaRPr lang="es-PA" sz="1200" dirty="0">
              <a:solidFill>
                <a:srgbClr val="0070C0"/>
              </a:solidFill>
            </a:endParaRPr>
          </a:p>
        </p:txBody>
      </p:sp>
      <p:pic>
        <p:nvPicPr>
          <p:cNvPr id="12" name="Picture 7" descr="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1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sz="6000" b="1" dirty="0" smtClean="0">
                <a:solidFill>
                  <a:srgbClr val="00B0F0"/>
                </a:solidFill>
              </a:rPr>
              <a:t>Como contactarnos</a:t>
            </a:r>
            <a:endParaRPr lang="es-PA" sz="6000" b="1" dirty="0">
              <a:solidFill>
                <a:srgbClr val="00B0F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s-PA" b="1" dirty="0" smtClean="0">
                <a:solidFill>
                  <a:srgbClr val="0070C0"/>
                </a:solidFill>
              </a:rPr>
              <a:t>Nuestro sitio nuevo en </a:t>
            </a:r>
          </a:p>
          <a:p>
            <a:pPr lvl="1">
              <a:buNone/>
            </a:pPr>
            <a:r>
              <a:rPr lang="es-PA" sz="3200" b="1" i="1" dirty="0" smtClean="0">
                <a:solidFill>
                  <a:srgbClr val="C00000"/>
                </a:solidFill>
              </a:rPr>
              <a:t>www.fundacionsoycapaz.org.pa</a:t>
            </a:r>
          </a:p>
          <a:p>
            <a:pPr lvl="2">
              <a:buNone/>
            </a:pPr>
            <a:r>
              <a:rPr lang="es-PA" sz="2800" b="1" dirty="0" smtClean="0">
                <a:solidFill>
                  <a:srgbClr val="0070C0"/>
                </a:solidFill>
              </a:rPr>
              <a:t>@Fundasoycapaz</a:t>
            </a:r>
            <a:endParaRPr lang="es-PA" sz="2800" b="1" dirty="0">
              <a:solidFill>
                <a:srgbClr val="0070C0"/>
              </a:solidFill>
            </a:endParaRPr>
          </a:p>
          <a:p>
            <a:pPr lvl="2">
              <a:buNone/>
            </a:pPr>
            <a:endParaRPr lang="es-PA" sz="2400" b="1" dirty="0" smtClean="0">
              <a:solidFill>
                <a:srgbClr val="0070C0"/>
              </a:solidFill>
            </a:endParaRPr>
          </a:p>
          <a:p>
            <a:pPr lvl="2">
              <a:buNone/>
            </a:pPr>
            <a:r>
              <a:rPr lang="es-PA" sz="2800" b="1" dirty="0" smtClean="0">
                <a:solidFill>
                  <a:srgbClr val="0070C0"/>
                </a:solidFill>
              </a:rPr>
              <a:t>Fundacionsoycapaz</a:t>
            </a:r>
            <a:endParaRPr lang="es-PA" sz="2800" b="1" dirty="0">
              <a:solidFill>
                <a:srgbClr val="0070C0"/>
              </a:solidFill>
            </a:endParaRPr>
          </a:p>
          <a:p>
            <a:pPr lvl="2">
              <a:buNone/>
            </a:pPr>
            <a:endParaRPr lang="es-PA" sz="2400" b="1" dirty="0" smtClean="0">
              <a:solidFill>
                <a:srgbClr val="0070C0"/>
              </a:solidFill>
            </a:endParaRPr>
          </a:p>
          <a:p>
            <a:pPr lvl="2">
              <a:buNone/>
            </a:pPr>
            <a:endParaRPr lang="es-PA" b="1" dirty="0">
              <a:solidFill>
                <a:srgbClr val="C00000"/>
              </a:solidFill>
            </a:endParaRPr>
          </a:p>
          <a:p>
            <a:pPr lvl="2">
              <a:buNone/>
            </a:pPr>
            <a:endParaRPr lang="es-PA" sz="2400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s-PA" sz="3600" b="1" dirty="0">
              <a:solidFill>
                <a:srgbClr val="C00000"/>
              </a:solidFill>
            </a:endParaRPr>
          </a:p>
        </p:txBody>
      </p:sp>
      <p:pic>
        <p:nvPicPr>
          <p:cNvPr id="6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4" descr="C:\Users\AmirN.GRUPOMELO\Desktop\Twi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4" y="2753730"/>
            <a:ext cx="576064" cy="56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mirN.GRUPOMELO\Desktop\F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9" y="3572817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encrypted-tbn3.gstatic.com/images?q=tbn:ANd9GcRYUOME_q6V83wMJpTbLbY5F9AxloqDd0W9eOVDSYLURP2kqww3O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2" y="4287556"/>
            <a:ext cx="1229676" cy="12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ttps://encrypted-tbn1.gstatic.com/images?q=tbn:ANd9GcSNVSI-M4yveRbI6VNN3EMHFLMv_9gMzJJwMT2vLkU1COZMU3B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16083"/>
            <a:ext cx="1906380" cy="11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encrypted-tbn0.gstatic.com/images?q=tbn:ANd9GcSV1MAxVjlno7CKPict82xqjxukQzklE5Dvgi19-b9kd1vHVx02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58993"/>
            <a:ext cx="1158239" cy="11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buyvinefollowers.biz/wp-content/uploads/2013/08/Vin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93096"/>
            <a:ext cx="1167508" cy="11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fbcdn-sphotos-g-a.akamaihd.net/hphotos-ak-ash3/487915_171174983034447_1609560241_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50444"/>
            <a:ext cx="1094779" cy="109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r="16146"/>
          <a:stretch/>
        </p:blipFill>
        <p:spPr>
          <a:xfrm>
            <a:off x="0" y="-1"/>
            <a:ext cx="9145016" cy="6858001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4139952" y="44624"/>
            <a:ext cx="4968552" cy="1296144"/>
          </a:xfrm>
          <a:prstGeom prst="ellipse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800" b="1" dirty="0" smtClean="0">
                <a:solidFill>
                  <a:schemeClr val="bg1"/>
                </a:solidFill>
              </a:rPr>
              <a:t>Muchas gracias</a:t>
            </a:r>
            <a:endParaRPr lang="es-PA" sz="48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FoATwMBIgACEQEDEQH/xAAcAAABBAMBAAAAAAAAAAAAAAAHAAUGCAEDBAL/xAA4EAACAQMDAgMECAUFAQAAAAABAgMABBEFEiEGMRNBUQdhcYEUIzJykaGxsiJCUsHwFjaS0vEV/8QAGgEAAgMBAQAAAAAAAAAAAAAABAUAAwYCAf/EAC0RAAEEAQMCBAQHAAAAAAAAAAEAAgMRBAUSQSExE1FhsRUicYEGQpGh0eHw/9oADAMBAAIRAxEAPwA40qVKoolTZres22kW/iXB5wSF9wGSac6gftJty8+nuT9XLvtmPkC6kD8yKi9bVi0wXHtauhM3g6enhg8B25Px9KmfSvVsWvQIZrV7SRzhA/2X+BoR9GWMNzrTi7QN4KlhG39WR3+FEUId0YjGH3rtx5HPFJZ9UMM7IqvdXvScZ+NjxfJEOo5tT8dqVYHYZ71mnSTJUqVKoolWo3MCttaaMN6FxXm9cx2kzj+VCfyoILqDjqTT2uJ22Mg3AscEsWxn8RXEj9jS6rV0MJlcQOASjl40WMmRP+QqK+0GazuNAlha4QOGDB1OfDwftcU3eDH/AEL+FZCKM4Uc1nHfiRnEZ/VWDGPJUI6SSS+6ku9SjiZLYlyCRgHceBU8tXSK7t5ZT9WkoZvcK4Ly+ttPT61gCeyjua59O1mC/n8EI6NjjPY0LJHm5ThnshOxnX7Xatyc6F8vhucAT0A9kQ31SxjGWu4fk4Nch6n0Qd9SgHzqMPtVGYgAY5oGXxjm1CZrdMrJIxjVRk4J4/KtRoU/xUPJG3bXr3QOQDFXKs3b9TaLc3CW8GpW8krnCorZJp3FVj6UjuNO6o0qa4t5YVadVBkjK5zx5/GrNimWVjiBwAN2q2OLu64tcfw9IvH9Im/ShvbaRZ6jpFl9LiyyxqVcHDDj1oka3bSXmk3VvDjxJIyq59aHkEmo2tmLSXS7tbiNNgKJuUkcZB9KRapFkSxtGOaNoiGQRu3JwtbmK5VzC+4IxU/EVuNMNtp2taLE9z/8y5lhYZcEqGHv2gn9adbC9gv7fx7d9y5wRjBU+h9DWZ1jSTiSl0XWPzVuLO6Rg8QU5MHUtlMLk3IBaJgMn+mvfSkUTNNKxBkXAHuH+fpT3e3NrDEwuJECkdjzmoP4hR2MLOgPbaxHFbPSX5Gq6Q7FeNlANDq6Ef7oVnc0RYWaJx819a8ipZrOp29vC8LEu0g2lV7gHz91Dq8DabNLa2qrAikjdH9px5Et3PHyp8ggmu5tsf8AG5BLFm7D1Jri1WCO5EfhTQ/SIwUdXJi3AduXAye4+AFWnSo9MxRFE+yervX7J1oWpDJzC6dg210PAP19VxWjmO60SLJPi3izE+mH2gfkx+dWRiO6NW9QDVfundM1O41O0gjgiZFlDAsY3KDOTt5JHyqwMK7IkTvtAFdCQOja0CqRWoR7chzg4ODuvThe6xgegrErrFGzucKoyTQj6z9p17ZXK2uloqsRuJbyU/Z+ZHPwIqyKF8ztrO6Cc4NFlF0qCMEChJ1JbHT9b1K3t5PCEjpLGAcZJVtwHyXPyrk6e9qGt3LmKS1im2LlnZsKo9//AKaa+oL7U9a162ujFHDBFOkzzCUEEr2478AnjHnRUWHKyUB47IWeWN0ZaXVYWskk5JJJ8zSr1JguWA2qSSAfSvNPR2WSN31U19mdvFLd3LSKGKjIz/nvqeXWj6ddg/SbKB8+qChd0XrcOjakzXW4QyLglRnBqZz9d6XExULK2PeP7E0izYZDOSB3Wk0+eJuOAXAUnyw0TTdOcvZ2cUTHzUc04Uy6T1Jp2qSmK3mAlH8pP6GnkUCWlpohMmua4W02mfrGc2/Td9IpwfCIHzquuvQvc9T3UAOCJBGCTwAAF/tVgfaB/tW9+7QF16FpNb1kRsqu0hTcxxtVvtMfcF3fPFMNOfsL3eQXEvWlr6au4IhIVdmt5wU3tGVKMgDgkc8EE80+reW8CWlzIN0Nw6CIbT9YWG5R7sj1qPK7y3NzcOY/AkRNrJwqMAY8EfdZfkta44ZVNhmJv4JYXmbjEfhxle+eRnPI4/GiTky7aPc+nN17IKXCilkD3cLv0y8vINWa3vrppfF5ljaKU4XOPEU7MYB/mzjy7U6SXtqkFxcNOnhW7FZWIOFIA93OdwxjOc1ExHJ9GWTY3hmzKb8cbvHBxn1xzTnLEsum6rb3MMj+Ncb1RHCswxHyM8eRPvxivJMmSGySO5HbyUlwG5JFDr6eXKe7eaK4lEUZYSGMShHjZSUPG7kcj4dq5Y9WspbMXNtIJozuyxyqJtGTu8+BzgD4Vzia5n1RfpEW4pG22cRtHkFwcEHhicDt2x2rksLWSE2SyRotq8cDXKS9xJGowMHyJ2Z+4aDl1GUjaDSIxdGha4Pczd6cf2LUh6U1Gd+ptKkFwHhkcFRGCqEHPlx5+vPFH4VXLo6LwNQ0JLiRYZ4yqtC+Q4O4+WOO/nVjR2oENeLLufNNct8Ttnh0PlFgcFMXXMMlx0xexwoXcpwqjk0GtX6Sv9U1e5vbZZhHK2RiB89gPPFWCNYAAzgVfDkPgNs5QTmh3dV6T2faht2lL/HmBbgD99bf9Aapt2hNSK4xgxjH76sBSq86jkn83sufDagjH0ZcwWfhWek3kUxxmdgrN+vFczdDatuB+j3mPXw1z+6jv51mgXjxDbzZ9SjYMubHbtiND6BAZujNT3Ze3vvisC/96UPSd9DcRyNbXrKjhir2wwee3DGjzWDXHhMHWlf8TyiK3fsP4QK6d6L1Feo7O6kd3eObxH8SBl3evJ4zR2FYHavQomWZ8pBfwlwaG9l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 dirty="0"/>
          </a:p>
        </p:txBody>
      </p:sp>
      <p:sp>
        <p:nvSpPr>
          <p:cNvPr id="4" name="AutoShape 4" descr="data:image/jpeg;base64,/9j/4AAQSkZJRgABAQAAAQABAAD/2wCEAAkGBwgHBgkIBwgKCgkLDRYPDQwMDRsUFRAWIB0iIiAdHx8kKDQsJCYxJx8fLT0tMTU3Ojo6Iys/RD84QzQ5OjcBCgoKDQwNGg8PGjclHyU3Nzc3Nzc3Nzc3Nzc3Nzc3Nzc3Nzc3Nzc3Nzc3Nzc3Nzc3Nzc3Nzc3Nzc3Nzc3Nzc3N//AABEIAFoATwMBIgACEQEDEQH/xAAcAAABBAMBAAAAAAAAAAAAAAAHAAUGCAEDBAL/xAA4EAACAQMDAgMECAUFAQAAAAABAgMABBEFEiEGMRNBUQdhcYEUIzJykaGxsiJCUsHwFjaS0vEV/8QAGgEAAgMBAQAAAAAAAAAAAAAABAUAAwYCAf/EAC0RAAEEAQMCBAQHAAAAAAAAAAEAAgMRBAUSQSExE1FhsRUicYEGQpGh0eHw/9oADAMBAAIRAxEAPwA40qVKoolTZres22kW/iXB5wSF9wGSac6gftJty8+nuT9XLvtmPkC6kD8yKi9bVi0wXHtauhM3g6enhg8B25Px9KmfSvVsWvQIZrV7SRzhA/2X+BoR9GWMNzrTi7QN4KlhG39WR3+FEUId0YjGH3rtx5HPFJZ9UMM7IqvdXvScZ+NjxfJEOo5tT8dqVYHYZ71mnSTJUqVKoolWo3MCttaaMN6FxXm9cx2kzj+VCfyoILqDjqTT2uJ22Mg3AscEsWxn8RXEj9jS6rV0MJlcQOASjl40WMmRP+QqK+0GazuNAlha4QOGDB1OfDwftcU3eDH/AEL+FZCKM4Uc1nHfiRnEZ/VWDGPJUI6SSS+6ku9SjiZLYlyCRgHceBU8tXSK7t5ZT9WkoZvcK4Ly+ttPT61gCeyjua59O1mC/n8EI6NjjPY0LJHm5ThnshOxnX7Xatyc6F8vhucAT0A9kQ31SxjGWu4fk4Nch6n0Qd9SgHzqMPtVGYgAY5oGXxjm1CZrdMrJIxjVRk4J4/KtRoU/xUPJG3bXr3QOQDFXKs3b9TaLc3CW8GpW8krnCorZJp3FVj6UjuNO6o0qa4t5YVadVBkjK5zx5/GrNimWVjiBwAN2q2OLu64tcfw9IvH9Im/ShvbaRZ6jpFl9LiyyxqVcHDDj1oka3bSXmk3VvDjxJIyq59aHkEmo2tmLSXS7tbiNNgKJuUkcZB9KRapFkSxtGOaNoiGQRu3JwtbmK5VzC+4IxU/EVuNMNtp2taLE9z/8y5lhYZcEqGHv2gn9adbC9gv7fx7d9y5wRjBU+h9DWZ1jSTiSl0XWPzVuLO6Rg8QU5MHUtlMLk3IBaJgMn+mvfSkUTNNKxBkXAHuH+fpT3e3NrDEwuJECkdjzmoP4hR2MLOgPbaxHFbPSX5Gq6Q7FeNlANDq6Ef7oVnc0RYWaJx819a8ipZrOp29vC8LEu0g2lV7gHz91Dq8DabNLa2qrAikjdH9px5Et3PHyp8ggmu5tsf8AG5BLFm7D1Jri1WCO5EfhTQ/SIwUdXJi3AduXAye4+AFWnSo9MxRFE+yervX7J1oWpDJzC6dg210PAP19VxWjmO60SLJPi3izE+mH2gfkx+dWRiO6NW9QDVfundM1O41O0gjgiZFlDAsY3KDOTt5JHyqwMK7IkTvtAFdCQOja0CqRWoR7chzg4ODuvThe6xgegrErrFGzucKoyTQj6z9p17ZXK2uloqsRuJbyU/Z+ZHPwIqyKF8ztrO6Cc4NFlF0qCMEChJ1JbHT9b1K3t5PCEjpLGAcZJVtwHyXPyrk6e9qGt3LmKS1im2LlnZsKo9//AKaa+oL7U9a162ujFHDBFOkzzCUEEr2478AnjHnRUWHKyUB47IWeWN0ZaXVYWskk5JJJ8zSr1JguWA2qSSAfSvNPR2WSN31U19mdvFLd3LSKGKjIz/nvqeXWj6ddg/SbKB8+qChd0XrcOjakzXW4QyLglRnBqZz9d6XExULK2PeP7E0izYZDOSB3Wk0+eJuOAXAUnyw0TTdOcvZ2cUTHzUc04Uy6T1Jp2qSmK3mAlH8pP6GnkUCWlpohMmua4W02mfrGc2/Td9IpwfCIHzquuvQvc9T3UAOCJBGCTwAAF/tVgfaB/tW9+7QF16FpNb1kRsqu0hTcxxtVvtMfcF3fPFMNOfsL3eQXEvWlr6au4IhIVdmt5wU3tGVKMgDgkc8EE80+reW8CWlzIN0Nw6CIbT9YWG5R7sj1qPK7y3NzcOY/AkRNrJwqMAY8EfdZfkta44ZVNhmJv4JYXmbjEfhxle+eRnPI4/GiTky7aPc+nN17IKXCilkD3cLv0y8vINWa3vrppfF5ljaKU4XOPEU7MYB/mzjy7U6SXtqkFxcNOnhW7FZWIOFIA93OdwxjOc1ExHJ9GWTY3hmzKb8cbvHBxn1xzTnLEsum6rb3MMj+Ncb1RHCswxHyM8eRPvxivJMmSGySO5HbyUlwG5JFDr6eXKe7eaK4lEUZYSGMShHjZSUPG7kcj4dq5Y9WspbMXNtIJozuyxyqJtGTu8+BzgD4Vzia5n1RfpEW4pG22cRtHkFwcEHhicDt2x2rksLWSE2SyRotq8cDXKS9xJGowMHyJ2Z+4aDl1GUjaDSIxdGha4Pczd6cf2LUh6U1Gd+ptKkFwHhkcFRGCqEHPlx5+vPFH4VXLo6LwNQ0JLiRYZ4yqtC+Q4O4+WOO/nVjR2oENeLLufNNct8Ttnh0PlFgcFMXXMMlx0xexwoXcpwqjk0GtX6Sv9U1e5vbZZhHK2RiB89gPPFWCNYAAzgVfDkPgNs5QTmh3dV6T2faht2lL/HmBbgD99bf9Aapt2hNSK4xgxjH76sBSq86jkn83sufDagjH0ZcwWfhWek3kUxxmdgrN+vFczdDatuB+j3mPXw1z+6jv51mgXjxDbzZ9SjYMubHbtiND6BAZujNT3Ze3vvisC/96UPSd9DcRyNbXrKjhir2wwee3DGjzWDXHhMHWlf8TyiK3fsP4QK6d6L1Feo7O6kd3eObxH8SBl3evJ4zR2FYHavQomWZ8pBfwlwaG9l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MX" sz="5400" b="1" dirty="0" smtClean="0">
                <a:solidFill>
                  <a:srgbClr val="0033CC"/>
                </a:solidFill>
                <a:latin typeface="+mn-lt"/>
                <a:cs typeface="Arial" charset="0"/>
              </a:rPr>
              <a:t>Visión</a:t>
            </a:r>
            <a:endParaRPr lang="es-PA" sz="5400" b="1" dirty="0" smtClean="0">
              <a:solidFill>
                <a:srgbClr val="0033CC"/>
              </a:solidFill>
              <a:latin typeface="+mn-lt"/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4800" b="1" dirty="0" smtClean="0">
                <a:solidFill>
                  <a:schemeClr val="accent2">
                    <a:lumMod val="75000"/>
                  </a:schemeClr>
                </a:solidFill>
              </a:rPr>
              <a:t>Lograr que las personas con autismo sean productivas y que aporten sus habilidades a la sociedad y que esta los acoja abiertamente.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MX" sz="5400" b="1" dirty="0" smtClean="0">
                <a:solidFill>
                  <a:srgbClr val="0033CC"/>
                </a:solidFill>
                <a:latin typeface="+mn-lt"/>
                <a:cs typeface="Arial" charset="0"/>
              </a:rPr>
              <a:t>Nuestros 3 pilares</a:t>
            </a:r>
            <a:endParaRPr lang="es-PA" sz="5400" b="1" dirty="0" smtClean="0">
              <a:solidFill>
                <a:srgbClr val="0033CC"/>
              </a:solidFill>
              <a:latin typeface="+mn-lt"/>
              <a:cs typeface="Arial" charset="0"/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0" y="1556792"/>
            <a:ext cx="3779912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000" b="1" dirty="0">
                <a:solidFill>
                  <a:schemeClr val="bg1"/>
                </a:solidFill>
              </a:rPr>
              <a:t>Sensibilización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580112" y="2924944"/>
            <a:ext cx="3563888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000" b="1" dirty="0">
                <a:solidFill>
                  <a:schemeClr val="bg1"/>
                </a:solidFill>
              </a:rPr>
              <a:t>Educación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123728" y="4602832"/>
            <a:ext cx="4608511" cy="113042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000" b="1" dirty="0">
                <a:solidFill>
                  <a:schemeClr val="bg1"/>
                </a:solidFill>
              </a:rPr>
              <a:t>Apoyo al grupo familiar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03648" y="2471192"/>
            <a:ext cx="504056" cy="43868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7" name="Rectángulo 6"/>
          <p:cNvSpPr/>
          <p:nvPr/>
        </p:nvSpPr>
        <p:spPr>
          <a:xfrm>
            <a:off x="6948264" y="3839344"/>
            <a:ext cx="576064" cy="30186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" name="Rectángulo 7"/>
          <p:cNvSpPr/>
          <p:nvPr/>
        </p:nvSpPr>
        <p:spPr>
          <a:xfrm>
            <a:off x="4283968" y="5733256"/>
            <a:ext cx="504056" cy="112474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pPr eaLnBrk="1" hangingPunct="1"/>
            <a:r>
              <a:rPr lang="es-MX" sz="5400" b="1" dirty="0" smtClean="0">
                <a:solidFill>
                  <a:schemeClr val="bg1"/>
                </a:solidFill>
                <a:latin typeface="+mn-lt"/>
                <a:cs typeface="Arial" charset="0"/>
              </a:rPr>
              <a:t>Sensibilización - Realidad</a:t>
            </a:r>
            <a:endParaRPr lang="es-PA" sz="5400" b="1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A" sz="4000" b="1" dirty="0" smtClean="0">
                <a:solidFill>
                  <a:srgbClr val="FF0000"/>
                </a:solidFill>
              </a:rPr>
              <a:t>Existe un desconocimiento general sobre el autismo, sus señales y potencial de los niños y adultos con esta condición.</a:t>
            </a:r>
          </a:p>
          <a:p>
            <a:pPr>
              <a:buNone/>
            </a:pPr>
            <a:endParaRPr lang="es-PA" sz="4000" b="1" dirty="0" smtClean="0">
              <a:solidFill>
                <a:srgbClr val="FF0000"/>
              </a:solidFill>
            </a:endParaRPr>
          </a:p>
          <a:p>
            <a:endParaRPr lang="es-PA" sz="4000" b="1" dirty="0" smtClean="0">
              <a:solidFill>
                <a:srgbClr val="0070C0"/>
              </a:solidFill>
            </a:endParaRPr>
          </a:p>
          <a:p>
            <a:endParaRPr lang="es-PA" sz="4000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s-PA" sz="4000" b="1" dirty="0" smtClean="0">
              <a:solidFill>
                <a:srgbClr val="0070C0"/>
              </a:solidFill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  <a:t>Logros</a:t>
            </a:r>
            <a:endParaRPr lang="es-PA" sz="5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PA" sz="4000" b="1" dirty="0" smtClean="0">
                <a:solidFill>
                  <a:srgbClr val="FF0000"/>
                </a:solidFill>
                <a:cs typeface="Arial" pitchFamily="34" charset="0"/>
              </a:rPr>
              <a:t>Realizado 7 caminatas por el día mundial del autismo</a:t>
            </a:r>
          </a:p>
          <a:p>
            <a:pPr>
              <a:lnSpc>
                <a:spcPct val="120000"/>
              </a:lnSpc>
            </a:pPr>
            <a:r>
              <a:rPr lang="es-PA" sz="4000" b="1" dirty="0" smtClean="0">
                <a:solidFill>
                  <a:srgbClr val="FF0000"/>
                </a:solidFill>
                <a:cs typeface="Arial" pitchFamily="34" charset="0"/>
              </a:rPr>
              <a:t>Publicaciones en revistas y periódicos</a:t>
            </a:r>
          </a:p>
          <a:p>
            <a:pPr>
              <a:lnSpc>
                <a:spcPct val="120000"/>
              </a:lnSpc>
            </a:pPr>
            <a:r>
              <a:rPr lang="es-PA" sz="4000" b="1" dirty="0" smtClean="0">
                <a:solidFill>
                  <a:srgbClr val="FF0000"/>
                </a:solidFill>
                <a:cs typeface="Arial" pitchFamily="34" charset="0"/>
              </a:rPr>
              <a:t>Entrevistas en televisión y radio</a:t>
            </a:r>
          </a:p>
          <a:p>
            <a:pPr>
              <a:lnSpc>
                <a:spcPct val="120000"/>
              </a:lnSpc>
            </a:pPr>
            <a:r>
              <a:rPr lang="es-PA" sz="4000" b="1" dirty="0" smtClean="0">
                <a:solidFill>
                  <a:srgbClr val="FF0000"/>
                </a:solidFill>
                <a:cs typeface="Arial" pitchFamily="34" charset="0"/>
              </a:rPr>
              <a:t>Charlas en colegios, instituciones p</a:t>
            </a:r>
            <a:r>
              <a:rPr lang="es-PA" sz="4000" b="1" dirty="0" smtClean="0">
                <a:solidFill>
                  <a:srgbClr val="FF0000"/>
                </a:solidFill>
              </a:rPr>
              <a:t>ú</a:t>
            </a:r>
            <a:r>
              <a:rPr lang="es-PA" sz="4000" b="1" dirty="0" smtClean="0">
                <a:solidFill>
                  <a:srgbClr val="FF0000"/>
                </a:solidFill>
                <a:cs typeface="Arial" pitchFamily="34" charset="0"/>
              </a:rPr>
              <a:t>blicas y privadas</a:t>
            </a:r>
          </a:p>
          <a:p>
            <a:pPr>
              <a:lnSpc>
                <a:spcPct val="120000"/>
              </a:lnSpc>
              <a:buNone/>
            </a:pPr>
            <a:r>
              <a:rPr lang="es-PA" sz="4000" b="1" dirty="0" smtClean="0">
                <a:solidFill>
                  <a:srgbClr val="FF0000"/>
                </a:solidFill>
                <a:cs typeface="Arial" pitchFamily="34" charset="0"/>
              </a:rPr>
              <a:t>    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IMG_2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395536" y="44624"/>
            <a:ext cx="8424936" cy="158417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400" b="1" dirty="0" smtClean="0">
                <a:solidFill>
                  <a:schemeClr val="bg1"/>
                </a:solidFill>
              </a:rPr>
              <a:t> VII Caminata día mundial del autismo</a:t>
            </a:r>
            <a:endParaRPr lang="es-PA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7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G_2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4 Elipse"/>
          <p:cNvSpPr/>
          <p:nvPr/>
        </p:nvSpPr>
        <p:spPr>
          <a:xfrm>
            <a:off x="395536" y="44624"/>
            <a:ext cx="8424936" cy="158417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400" b="1" dirty="0" smtClean="0">
                <a:solidFill>
                  <a:schemeClr val="bg1"/>
                </a:solidFill>
              </a:rPr>
              <a:t>Participación de oficinas gubernamentales</a:t>
            </a:r>
            <a:endParaRPr lang="es-PA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fiche 4.jpg"/>
          <p:cNvPicPr>
            <a:picLocks noChangeAspect="1"/>
          </p:cNvPicPr>
          <p:nvPr/>
        </p:nvPicPr>
        <p:blipFill>
          <a:blip r:embed="rId2" cstate="print"/>
          <a:srcRect b="19867"/>
          <a:stretch>
            <a:fillRect/>
          </a:stretch>
        </p:blipFill>
        <p:spPr>
          <a:xfrm>
            <a:off x="152562" y="1268760"/>
            <a:ext cx="2907270" cy="3600400"/>
          </a:xfrm>
          <a:prstGeom prst="rect">
            <a:avLst/>
          </a:prstGeom>
        </p:spPr>
      </p:pic>
      <p:pic>
        <p:nvPicPr>
          <p:cNvPr id="5" name="4 Imagen" descr="Caminata Col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548680"/>
            <a:ext cx="5688632" cy="5688632"/>
          </a:xfrm>
          <a:prstGeom prst="rect">
            <a:avLst/>
          </a:prstGeom>
        </p:spPr>
      </p:pic>
      <p:pic>
        <p:nvPicPr>
          <p:cNvPr id="6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2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91269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PA" sz="4400" b="1" dirty="0" smtClean="0">
                <a:solidFill>
                  <a:srgbClr val="FF0000"/>
                </a:solidFill>
                <a:cs typeface="Arial" pitchFamily="34" charset="0"/>
              </a:rPr>
              <a:t>Se realizó la Campaña Azul x el Autismo en el mes de abril en Multiplaza donde las tiendas vestían sus maniquíes de azul y los vidrieras con artículos en este color.</a:t>
            </a:r>
          </a:p>
          <a:p>
            <a:pPr marL="0" indent="0">
              <a:lnSpc>
                <a:spcPct val="120000"/>
              </a:lnSpc>
              <a:buNone/>
            </a:pPr>
            <a:endParaRPr lang="es-PA" sz="44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s-PA" sz="4400" b="1" dirty="0" smtClean="0">
                <a:solidFill>
                  <a:srgbClr val="FF0000"/>
                </a:solidFill>
                <a:cs typeface="Arial" pitchFamily="34" charset="0"/>
              </a:rPr>
              <a:t>    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1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</a:rPr>
              <a:t>Unidos logramos las metas</a:t>
            </a:r>
            <a:endParaRPr lang="es-PA" sz="5400" b="1" dirty="0">
              <a:solidFill>
                <a:schemeClr val="bg1"/>
              </a:solidFill>
            </a:endParaRPr>
          </a:p>
        </p:txBody>
      </p:sp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964"/>
            <a:ext cx="2619375" cy="1743075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30" y="2045964"/>
            <a:ext cx="2361059" cy="17236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19861"/>
            <a:ext cx="2316163" cy="17348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772"/>
            <a:ext cx="2619375" cy="196453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3573016"/>
            <a:ext cx="2619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A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</a:rPr>
              <a:t>as abejas</a:t>
            </a:r>
            <a:endParaRPr lang="es-P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7504" y="134076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4 especies han sobrevivido cataclismos:</a:t>
            </a:r>
            <a:endParaRPr lang="es-PA" sz="2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063230" y="3789040"/>
            <a:ext cx="236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</a:rPr>
              <a:t>as hormigas</a:t>
            </a:r>
            <a:endParaRPr lang="es-PA" sz="2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652120" y="3769876"/>
            <a:ext cx="246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</a:rPr>
              <a:t>as termitas</a:t>
            </a:r>
            <a:endParaRPr lang="es-PA" sz="28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07504" y="6309320"/>
            <a:ext cx="2511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800" b="1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</a:rPr>
              <a:t>os humanos</a:t>
            </a:r>
            <a:endParaRPr lang="es-PA" sz="28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063230" y="4365104"/>
            <a:ext cx="4173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</a:rPr>
              <a:t>La clave es la cooperación. Juntos podemos lograr nuestras metas en beneficio de las personas con autismo.</a:t>
            </a:r>
            <a:endParaRPr lang="es-PA" sz="2800" dirty="0"/>
          </a:p>
        </p:txBody>
      </p:sp>
    </p:spTree>
    <p:extLst>
      <p:ext uri="{BB962C8B-B14F-4D97-AF65-F5344CB8AC3E}">
        <p14:creationId xmlns:p14="http://schemas.microsoft.com/office/powerpoint/2010/main" val="42619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5250"/>
          <a:stretch/>
        </p:blipFill>
        <p:spPr>
          <a:xfrm>
            <a:off x="0" y="18635"/>
            <a:ext cx="9108504" cy="6839365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4 Elipse"/>
          <p:cNvSpPr/>
          <p:nvPr/>
        </p:nvSpPr>
        <p:spPr>
          <a:xfrm>
            <a:off x="-108520" y="44624"/>
            <a:ext cx="4464496" cy="158417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000" b="1" dirty="0" smtClean="0">
                <a:solidFill>
                  <a:schemeClr val="bg1"/>
                </a:solidFill>
              </a:rPr>
              <a:t>Campaña azul x el autismo</a:t>
            </a:r>
            <a:endParaRPr lang="es-P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endParaRPr lang="es-PA" b="1" dirty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PA" sz="4400" b="1" dirty="0" smtClean="0">
                <a:solidFill>
                  <a:srgbClr val="FF0000"/>
                </a:solidFill>
                <a:cs typeface="Arial" pitchFamily="34" charset="0"/>
              </a:rPr>
              <a:t>Las tiendas repartían volantes a sus clientes con las señales del autismo</a:t>
            </a:r>
          </a:p>
          <a:p>
            <a:pPr>
              <a:lnSpc>
                <a:spcPct val="120000"/>
              </a:lnSpc>
            </a:pPr>
            <a:r>
              <a:rPr lang="es-PA" sz="4400" b="1" dirty="0" smtClean="0">
                <a:solidFill>
                  <a:srgbClr val="FF0000"/>
                </a:solidFill>
                <a:cs typeface="Arial" pitchFamily="34" charset="0"/>
              </a:rPr>
              <a:t>Se identificaban con un rompecabeza en los escaparates.</a:t>
            </a:r>
          </a:p>
          <a:p>
            <a:pPr marL="0" indent="0">
              <a:lnSpc>
                <a:spcPct val="120000"/>
              </a:lnSpc>
              <a:buNone/>
            </a:pPr>
            <a:endParaRPr lang="es-PA" sz="40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s-PA" sz="4000" b="1" dirty="0" smtClean="0">
                <a:solidFill>
                  <a:srgbClr val="FF0000"/>
                </a:solidFill>
                <a:cs typeface="Arial" pitchFamily="34" charset="0"/>
              </a:rPr>
              <a:t>    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1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s-PA" sz="28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s-PA" sz="2000" b="1" dirty="0" smtClean="0">
                <a:solidFill>
                  <a:srgbClr val="FF0000"/>
                </a:solidFill>
                <a:cs typeface="Arial" pitchFamily="34" charset="0"/>
              </a:rPr>
              <a:t>     </a:t>
            </a:r>
            <a:endParaRPr lang="es-PA" b="1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/>
          <a:stretch/>
        </p:blipFill>
        <p:spPr>
          <a:xfrm>
            <a:off x="0" y="0"/>
            <a:ext cx="9144000" cy="6880515"/>
          </a:xfrm>
          <a:prstGeom prst="rect">
            <a:avLst/>
          </a:prstGeom>
        </p:spPr>
      </p:pic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25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r="11624"/>
          <a:stretch/>
        </p:blipFill>
        <p:spPr>
          <a:xfrm>
            <a:off x="35496" y="0"/>
            <a:ext cx="9108504" cy="6846663"/>
          </a:xfrm>
          <a:prstGeom prst="rect">
            <a:avLst/>
          </a:prstGeom>
        </p:spPr>
      </p:pic>
      <p:sp>
        <p:nvSpPr>
          <p:cNvPr id="6" name="4 Elipse"/>
          <p:cNvSpPr/>
          <p:nvPr/>
        </p:nvSpPr>
        <p:spPr>
          <a:xfrm>
            <a:off x="1475656" y="44624"/>
            <a:ext cx="4464496" cy="158417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000" b="1" dirty="0" smtClean="0">
                <a:solidFill>
                  <a:schemeClr val="bg1"/>
                </a:solidFill>
              </a:rPr>
              <a:t>Volanteo en Multiplaza</a:t>
            </a:r>
            <a:endParaRPr lang="es-PA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425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26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3882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59832" y="908720"/>
            <a:ext cx="5760640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A" sz="4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Se repartieron 25,000 volantes con las señales del autismo en los estados de cuenta de las tarjetas Visa y Master Card del Banco General</a:t>
            </a:r>
            <a:endParaRPr lang="es-PA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40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91269"/>
            <a:ext cx="8229600" cy="4525963"/>
          </a:xfrm>
        </p:spPr>
        <p:txBody>
          <a:bodyPr>
            <a:normAutofit/>
          </a:bodyPr>
          <a:lstStyle/>
          <a:p>
            <a:r>
              <a:rPr lang="es-PA" sz="4400" b="1" dirty="0" smtClean="0">
                <a:solidFill>
                  <a:srgbClr val="FF0000"/>
                </a:solidFill>
                <a:cs typeface="Arial" pitchFamily="34" charset="0"/>
              </a:rPr>
              <a:t>Organizado varias exposiciones de arte a nivel nacional e internacional para resaltar el talento artístico de las personas con autismo</a:t>
            </a:r>
          </a:p>
          <a:p>
            <a:pPr>
              <a:buNone/>
            </a:pP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   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AM_1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0" y="-27384"/>
            <a:ext cx="6876256" cy="15121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800" b="1" dirty="0" smtClean="0">
                <a:solidFill>
                  <a:srgbClr val="FFFF00"/>
                </a:solidFill>
              </a:rPr>
              <a:t> </a:t>
            </a:r>
            <a:r>
              <a:rPr lang="es-PA" sz="3200" b="1" dirty="0" smtClean="0">
                <a:solidFill>
                  <a:schemeClr val="bg1"/>
                </a:solidFill>
              </a:rPr>
              <a:t>Exposición de arte en Las Bóvedas</a:t>
            </a:r>
            <a:endParaRPr lang="es-PA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PA" sz="4400" b="1" dirty="0" smtClean="0">
                <a:solidFill>
                  <a:srgbClr val="FF0000"/>
                </a:solidFill>
                <a:cs typeface="Arial" pitchFamily="34" charset="0"/>
              </a:rPr>
              <a:t>El año pasado 7 estudiantes participaron en la VI Exposición de Arte de Personas con Autismo en Budapest junto con 218 personas con autismo de 18 países.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A" b="1" dirty="0" smtClean="0">
                <a:solidFill>
                  <a:srgbClr val="FF0000"/>
                </a:solidFill>
              </a:rPr>
              <a:t>30,000 visitas a las pinturas de la Fundación Soy Capaz</a:t>
            </a:r>
            <a:endParaRPr lang="es-PA" b="1" dirty="0">
              <a:solidFill>
                <a:srgbClr val="FF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t="12777" r="3542" b="20299"/>
          <a:stretch/>
        </p:blipFill>
        <p:spPr bwMode="auto">
          <a:xfrm>
            <a:off x="72008" y="2060848"/>
            <a:ext cx="9036496" cy="39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strella de 5 puntas"/>
          <p:cNvSpPr/>
          <p:nvPr/>
        </p:nvSpPr>
        <p:spPr>
          <a:xfrm>
            <a:off x="5292080" y="3068960"/>
            <a:ext cx="432048" cy="4823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5 Estrella de 5 puntas"/>
          <p:cNvSpPr/>
          <p:nvPr/>
        </p:nvSpPr>
        <p:spPr>
          <a:xfrm>
            <a:off x="6516216" y="3068960"/>
            <a:ext cx="432048" cy="4823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6 Estrella de 5 puntas"/>
          <p:cNvSpPr/>
          <p:nvPr/>
        </p:nvSpPr>
        <p:spPr>
          <a:xfrm>
            <a:off x="7452320" y="3018656"/>
            <a:ext cx="432048" cy="4823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3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7 Estrella de 5 puntas"/>
          <p:cNvSpPr/>
          <p:nvPr/>
        </p:nvSpPr>
        <p:spPr>
          <a:xfrm>
            <a:off x="1763688" y="4293096"/>
            <a:ext cx="432048" cy="4823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4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8 Estrella de 5 puntas"/>
          <p:cNvSpPr/>
          <p:nvPr/>
        </p:nvSpPr>
        <p:spPr>
          <a:xfrm>
            <a:off x="3851920" y="4293096"/>
            <a:ext cx="432048" cy="4823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9 Estrella de 5 puntas"/>
          <p:cNvSpPr/>
          <p:nvPr/>
        </p:nvSpPr>
        <p:spPr>
          <a:xfrm>
            <a:off x="4860032" y="4293096"/>
            <a:ext cx="432048" cy="4823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6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10 Estrella de 5 puntas"/>
          <p:cNvSpPr/>
          <p:nvPr/>
        </p:nvSpPr>
        <p:spPr>
          <a:xfrm>
            <a:off x="5940152" y="4293096"/>
            <a:ext cx="432048" cy="4823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7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442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656184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  <a:t>Realidades - </a:t>
            </a:r>
            <a:b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  <a:t>Apoyo grupo familiar</a:t>
            </a:r>
            <a:endParaRPr lang="es-PA" sz="5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Una vez recibido el diagnóstico de autismo las familias se sienten desorientadas</a:t>
            </a:r>
          </a:p>
          <a:p>
            <a:pPr>
              <a:lnSpc>
                <a:spcPct val="110000"/>
              </a:lnSpc>
            </a:pP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Pocas oportunidades de conocer otros padres en la misma situación</a:t>
            </a:r>
          </a:p>
          <a:p>
            <a:pPr>
              <a:lnSpc>
                <a:spcPct val="110000"/>
              </a:lnSpc>
              <a:buNone/>
            </a:pPr>
            <a:r>
              <a:rPr lang="es-PA" sz="4400" b="1" dirty="0" smtClean="0">
                <a:solidFill>
                  <a:srgbClr val="0070C0"/>
                </a:solidFill>
                <a:cs typeface="Arial" pitchFamily="34" charset="0"/>
              </a:rPr>
              <a:t>    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4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IMG-20140209-WA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8002"/>
            <a:ext cx="9149482" cy="6862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</a:rPr>
              <a:t>Quienes somos</a:t>
            </a:r>
            <a:endParaRPr lang="es-PA" sz="5400" b="1" dirty="0">
              <a:solidFill>
                <a:schemeClr val="bg1"/>
              </a:solidFill>
            </a:endParaRPr>
          </a:p>
        </p:txBody>
      </p:sp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2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  <a:t>Logros</a:t>
            </a:r>
            <a:endParaRPr lang="es-PA" sz="5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Por </a:t>
            </a:r>
            <a:r>
              <a:rPr lang="es-PA" sz="4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6</a:t>
            </a: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a</a:t>
            </a: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</a:rPr>
              <a:t>ñ</a:t>
            </a: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os consecutivos se realizan grupos de apoyo para padres de adultos con autismo </a:t>
            </a:r>
          </a:p>
          <a:p>
            <a:pPr>
              <a:lnSpc>
                <a:spcPct val="110000"/>
              </a:lnSpc>
            </a:pP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Se ha confeccionado una guía de atención para orientar a los padres y profesionales.</a:t>
            </a:r>
          </a:p>
          <a:p>
            <a:pPr>
              <a:lnSpc>
                <a:spcPct val="110000"/>
              </a:lnSpc>
              <a:buNone/>
            </a:pPr>
            <a:endParaRPr lang="es-PA" sz="4400" b="1" dirty="0" smtClean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s-PA" sz="4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   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r="388"/>
          <a:stretch/>
        </p:blipFill>
        <p:spPr>
          <a:xfrm>
            <a:off x="-36512" y="-1"/>
            <a:ext cx="9187764" cy="685205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s-MX" sz="5400" b="1" dirty="0" smtClean="0">
                <a:solidFill>
                  <a:schemeClr val="bg1"/>
                </a:solidFill>
                <a:latin typeface="+mn-lt"/>
                <a:cs typeface="Arial" charset="0"/>
              </a:rPr>
              <a:t>Realidades - Educación</a:t>
            </a:r>
            <a:endParaRPr lang="es-PA" sz="5400" b="1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207293"/>
            <a:ext cx="8686800" cy="5246043"/>
          </a:xfrm>
        </p:spPr>
        <p:txBody>
          <a:bodyPr>
            <a:no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 en 68 niños presentan rasgos de autismo (según el Centro de Control y Prevención de Enfermedades U.S.A, marzo 2014)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Necesidad de personal entrenado en las escuelas para atenderlos.      </a:t>
            </a:r>
          </a:p>
          <a:p>
            <a:pPr>
              <a:buNone/>
            </a:pPr>
            <a:endParaRPr lang="es-PA" sz="4400" b="1" dirty="0" smtClean="0">
              <a:solidFill>
                <a:srgbClr val="0070C0"/>
              </a:solidFill>
            </a:endParaRPr>
          </a:p>
          <a:p>
            <a:pPr eaLnBrk="1" hangingPunct="1"/>
            <a:endParaRPr lang="es-PA" sz="4400" b="1" dirty="0" smtClean="0">
              <a:solidFill>
                <a:srgbClr val="0070C0"/>
              </a:solidFill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PA" sz="8000" b="1" dirty="0" smtClean="0">
                <a:solidFill>
                  <a:schemeClr val="bg1"/>
                </a:solidFill>
                <a:cs typeface="Arial" pitchFamily="34" charset="0"/>
              </a:rPr>
              <a:t>Logros</a:t>
            </a:r>
            <a:endParaRPr lang="es-PA" sz="8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Organizado </a:t>
            </a:r>
            <a:r>
              <a:rPr lang="es-PA" sz="4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8</a:t>
            </a:r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simposios de autismo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Varios seminarios </a:t>
            </a:r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dirigidos a padres, maestros, personal m</a:t>
            </a:r>
            <a:r>
              <a:rPr lang="es-MX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é</a:t>
            </a:r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dico y terapeutas.</a:t>
            </a:r>
          </a:p>
          <a:p>
            <a:pPr>
              <a:buNone/>
            </a:pPr>
            <a:endParaRPr lang="es-PA" sz="3600" b="1" dirty="0" smtClean="0">
              <a:solidFill>
                <a:srgbClr val="00B050"/>
              </a:solidFill>
              <a:cs typeface="Arial" pitchFamily="34" charset="0"/>
            </a:endParaRPr>
          </a:p>
          <a:p>
            <a:pPr>
              <a:buNone/>
            </a:pPr>
            <a:r>
              <a:rPr lang="es-PA" sz="3600" b="1" dirty="0" smtClean="0">
                <a:solidFill>
                  <a:srgbClr val="0070C0"/>
                </a:solidFill>
                <a:cs typeface="Arial" pitchFamily="34" charset="0"/>
              </a:rPr>
              <a:t>     </a:t>
            </a:r>
            <a:endParaRPr lang="es-PA" sz="5400" b="1" dirty="0" smtClean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9879" y="-13293"/>
            <a:ext cx="9160633" cy="6871293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-36512" y="0"/>
            <a:ext cx="6264696" cy="126876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Simposios anuales de Autismo</a:t>
            </a:r>
            <a:endParaRPr lang="es-PA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/>
        </p:blipFill>
        <p:spPr>
          <a:xfrm>
            <a:off x="-1" y="0"/>
            <a:ext cx="9174427" cy="6862552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5 Elipse"/>
          <p:cNvSpPr/>
          <p:nvPr/>
        </p:nvSpPr>
        <p:spPr>
          <a:xfrm>
            <a:off x="-36512" y="332656"/>
            <a:ext cx="3744416" cy="93610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Seminarios y charlas</a:t>
            </a:r>
            <a:endParaRPr lang="es-PA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2751"/>
          <a:stretch/>
        </p:blipFill>
        <p:spPr>
          <a:xfrm>
            <a:off x="-36511" y="0"/>
            <a:ext cx="9180512" cy="68834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4355976" y="0"/>
            <a:ext cx="4752528" cy="18448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Homenaje a personas que trabajan por el autismo</a:t>
            </a:r>
            <a:endParaRPr lang="es-PA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02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7384"/>
            <a:ext cx="9144646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</a:rPr>
              <a:t>Salón de la Fama</a:t>
            </a:r>
            <a:endParaRPr lang="es-PA" sz="54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7008" r="11413"/>
          <a:stretch/>
        </p:blipFill>
        <p:spPr>
          <a:xfrm>
            <a:off x="-4538" y="1124744"/>
            <a:ext cx="9149185" cy="5733256"/>
          </a:xfrm>
          <a:prstGeom prst="rect">
            <a:avLst/>
          </a:prstGeom>
        </p:spPr>
      </p:pic>
      <p:pic>
        <p:nvPicPr>
          <p:cNvPr id="6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6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  <a:t>Realidades</a:t>
            </a:r>
            <a:endParaRPr lang="es-PA" sz="5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>
            <a:no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Según primera encuesta de autismo realizada en 2013 con 686 individuos 60% lograba graduarse de secundaria pero sólo 1% lograba nivel universitario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La mayoría están en su casa.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</a:rPr>
              <a:t>Nuestro personal</a:t>
            </a:r>
            <a:endParaRPr lang="es-PA" sz="5400" b="1" dirty="0">
              <a:solidFill>
                <a:schemeClr val="bg1"/>
              </a:solidFill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0" y="6381328"/>
            <a:ext cx="7427913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A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Terapeuta ocupacional, Psicóloga, Presidenta, Mercadeo y Publicidad y Secretaria</a:t>
            </a:r>
            <a:endParaRPr lang="es-P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Hemos abierto un centro para el adulto con  autismo, con clases y actividades para lograr en ellos mayor independencia y que continúen aprendiendo y socializando.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  <a:t>Logros</a:t>
            </a:r>
            <a:endParaRPr lang="es-PA" sz="5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20140124_135958.jpg"/>
          <p:cNvPicPr>
            <a:picLocks noChangeAspect="1"/>
          </p:cNvPicPr>
          <p:nvPr/>
        </p:nvPicPr>
        <p:blipFill>
          <a:blip r:embed="rId3" cstate="print"/>
          <a:srcRect l="8259" r="16138"/>
          <a:stretch>
            <a:fillRect/>
          </a:stretch>
        </p:blipFill>
        <p:spPr>
          <a:xfrm>
            <a:off x="-73536" y="-1"/>
            <a:ext cx="9217536" cy="6858001"/>
          </a:xfrm>
          <a:prstGeom prst="rect">
            <a:avLst/>
          </a:prstGeom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395536" y="0"/>
            <a:ext cx="6840760" cy="11967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400" b="1" dirty="0" smtClean="0">
                <a:solidFill>
                  <a:srgbClr val="00B050"/>
                </a:solidFill>
              </a:rPr>
              <a:t> </a:t>
            </a:r>
            <a:r>
              <a:rPr lang="es-PA" sz="3600" b="1" dirty="0" smtClean="0">
                <a:solidFill>
                  <a:schemeClr val="bg1"/>
                </a:solidFill>
              </a:rPr>
              <a:t>Centro de D</a:t>
            </a:r>
            <a:r>
              <a:rPr lang="es-PA" sz="3600" b="1" dirty="0" smtClean="0">
                <a:solidFill>
                  <a:schemeClr val="bg1"/>
                </a:solidFill>
                <a:cs typeface="Arial" pitchFamily="34" charset="0"/>
              </a:rPr>
              <a:t>í</a:t>
            </a:r>
            <a:r>
              <a:rPr lang="es-PA" sz="3600" b="1" dirty="0" smtClean="0">
                <a:solidFill>
                  <a:schemeClr val="bg1"/>
                </a:solidFill>
              </a:rPr>
              <a:t>a para adultos 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r="15029"/>
          <a:stretch/>
        </p:blipFill>
        <p:spPr>
          <a:xfrm>
            <a:off x="7099" y="0"/>
            <a:ext cx="9577064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6829" y="0"/>
            <a:ext cx="5357259" cy="13407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400" b="1" dirty="0" smtClean="0">
                <a:solidFill>
                  <a:schemeClr val="bg1"/>
                </a:solidFill>
              </a:rPr>
              <a:t>Actividades de la vida diaria</a:t>
            </a:r>
            <a:endParaRPr lang="es-PA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7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5950"/>
            <a:ext cx="9144000" cy="6858000"/>
          </a:xfrm>
          <a:prstGeom prst="rect">
            <a:avLst/>
          </a:prstGeom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4139952" y="0"/>
            <a:ext cx="5040560" cy="126876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400" b="1" dirty="0" smtClean="0">
                <a:solidFill>
                  <a:srgbClr val="FFFF00"/>
                </a:solidFill>
              </a:rPr>
              <a:t> </a:t>
            </a:r>
            <a:r>
              <a:rPr lang="es-PA" sz="3600" b="1" dirty="0">
                <a:solidFill>
                  <a:schemeClr val="bg1"/>
                </a:solidFill>
              </a:rPr>
              <a:t>M</a:t>
            </a:r>
            <a:r>
              <a:rPr lang="es-PA" sz="3600" b="1" dirty="0" smtClean="0">
                <a:solidFill>
                  <a:schemeClr val="bg1"/>
                </a:solidFill>
              </a:rPr>
              <a:t>anualidades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0140325_154714.jpg"/>
          <p:cNvPicPr>
            <a:picLocks noChangeAspect="1"/>
          </p:cNvPicPr>
          <p:nvPr/>
        </p:nvPicPr>
        <p:blipFill>
          <a:blip r:embed="rId3" cstate="print"/>
          <a:srcRect l="14375" r="1062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5183560" y="0"/>
            <a:ext cx="3960440" cy="15121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800" b="1" dirty="0" smtClean="0">
                <a:solidFill>
                  <a:schemeClr val="bg1"/>
                </a:solidFill>
              </a:rPr>
              <a:t>Cómputo</a:t>
            </a:r>
            <a:endParaRPr lang="es-PA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40717_145159.jpg"/>
          <p:cNvPicPr>
            <a:picLocks noChangeAspect="1"/>
          </p:cNvPicPr>
          <p:nvPr/>
        </p:nvPicPr>
        <p:blipFill>
          <a:blip r:embed="rId3" cstate="print"/>
          <a:srcRect l="12988" r="11713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2627784" y="44624"/>
            <a:ext cx="3312368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5400" b="1" dirty="0" smtClean="0">
                <a:solidFill>
                  <a:schemeClr val="bg1"/>
                </a:solidFill>
              </a:rPr>
              <a:t>Pintura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20140414_144607.jpg"/>
          <p:cNvPicPr>
            <a:picLocks noChangeAspect="1"/>
          </p:cNvPicPr>
          <p:nvPr/>
        </p:nvPicPr>
        <p:blipFill>
          <a:blip r:embed="rId3" cstate="print"/>
          <a:srcRect l="1963" r="9051"/>
          <a:stretch>
            <a:fillRect/>
          </a:stretch>
        </p:blipFill>
        <p:spPr>
          <a:xfrm>
            <a:off x="0" y="0"/>
            <a:ext cx="9146312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107504" y="0"/>
            <a:ext cx="3312368" cy="121399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000" b="1" dirty="0" smtClean="0">
                <a:solidFill>
                  <a:schemeClr val="bg1"/>
                </a:solidFill>
              </a:rPr>
              <a:t>Educación física</a:t>
            </a:r>
            <a:endParaRPr lang="es-PA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G-20130417-00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5652120" y="0"/>
            <a:ext cx="3528392" cy="76470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5400" b="1" dirty="0" smtClean="0">
                <a:solidFill>
                  <a:schemeClr val="bg1"/>
                </a:solidFill>
              </a:rPr>
              <a:t>Cocina</a:t>
            </a:r>
            <a:endParaRPr lang="es-PA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G-20130404-00427.jpg"/>
          <p:cNvPicPr>
            <a:picLocks noChangeAspect="1"/>
          </p:cNvPicPr>
          <p:nvPr/>
        </p:nvPicPr>
        <p:blipFill>
          <a:blip r:embed="rId3" cstate="print"/>
          <a:srcRect b="12201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6516216" y="0"/>
            <a:ext cx="2627784" cy="86409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5400" b="1" dirty="0" smtClean="0">
                <a:solidFill>
                  <a:srgbClr val="FFFF00"/>
                </a:solidFill>
              </a:rPr>
              <a:t> </a:t>
            </a:r>
            <a:r>
              <a:rPr lang="es-PA" sz="4400" b="1" dirty="0" smtClean="0">
                <a:solidFill>
                  <a:schemeClr val="bg1"/>
                </a:solidFill>
              </a:rPr>
              <a:t>Típico</a:t>
            </a:r>
            <a:endParaRPr lang="es-PA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SAM_1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</a:rPr>
              <a:t>Profesora de típico</a:t>
            </a:r>
            <a:endParaRPr lang="es-PA" sz="5400" dirty="0">
              <a:solidFill>
                <a:schemeClr val="bg1"/>
              </a:solidFill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4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703237"/>
            <a:ext cx="8229600" cy="5822107"/>
          </a:xfrm>
        </p:spPr>
        <p:txBody>
          <a:bodyPr>
            <a:normAutofit fontScale="92500"/>
          </a:bodyPr>
          <a:lstStyle/>
          <a:p>
            <a:r>
              <a:rPr lang="es-P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Organizado 5 campamentos donde se practican actividades de la vida diaria y actividades al aire libre</a:t>
            </a:r>
          </a:p>
          <a:p>
            <a:r>
              <a:rPr lang="es-P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 son un respiro a los padres</a:t>
            </a:r>
          </a:p>
          <a:p>
            <a:r>
              <a:rPr lang="es-P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Tienen como objetivo lograr una mayor independencia en los jóvenes.</a:t>
            </a:r>
          </a:p>
          <a:p>
            <a:pPr>
              <a:buFont typeface="Wingdings" pitchFamily="2" charset="2"/>
              <a:buChar char="ü"/>
            </a:pPr>
            <a:endParaRPr lang="es-PA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20140209_084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107504" y="116632"/>
            <a:ext cx="4824536" cy="93610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400" b="1" dirty="0" smtClean="0">
                <a:solidFill>
                  <a:schemeClr val="bg1"/>
                </a:solidFill>
              </a:rPr>
              <a:t>Campamento</a:t>
            </a:r>
            <a:endParaRPr lang="es-PA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40207_100530.jpg"/>
          <p:cNvPicPr>
            <a:picLocks noChangeAspect="1"/>
          </p:cNvPicPr>
          <p:nvPr/>
        </p:nvPicPr>
        <p:blipFill>
          <a:blip r:embed="rId3" cstate="print"/>
          <a:srcRect l="9838" r="14563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40208_103925.jpg"/>
          <p:cNvPicPr>
            <a:picLocks noChangeAspect="1"/>
          </p:cNvPicPr>
          <p:nvPr/>
        </p:nvPicPr>
        <p:blipFill>
          <a:blip r:embed="rId3" cstate="print"/>
          <a:srcRect l="3559" r="17713"/>
          <a:stretch>
            <a:fillRect/>
          </a:stretch>
        </p:blipFill>
        <p:spPr>
          <a:xfrm>
            <a:off x="0" y="-28772"/>
            <a:ext cx="9144000" cy="6886772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3158"/>
          <a:stretch/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 realizan paseos mensuales donde se refuerzan los conocimientos adquiridos en el centro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Permite a las familias compartir un rato de esparcimiento o tener un respiro.</a:t>
            </a:r>
          </a:p>
          <a:p>
            <a:pPr>
              <a:buFont typeface="Wingdings" pitchFamily="2" charset="2"/>
              <a:buChar char="ü"/>
            </a:pPr>
            <a:endParaRPr lang="es-PA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40201_103718.jpg"/>
          <p:cNvPicPr>
            <a:picLocks noChangeAspect="1"/>
          </p:cNvPicPr>
          <p:nvPr/>
        </p:nvPicPr>
        <p:blipFill>
          <a:blip r:embed="rId3" cstate="print"/>
          <a:srcRect l="6688" r="18500"/>
          <a:stretch>
            <a:fillRect/>
          </a:stretch>
        </p:blipFill>
        <p:spPr>
          <a:xfrm>
            <a:off x="0" y="-9024"/>
            <a:ext cx="9144000" cy="6875284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35496" y="0"/>
            <a:ext cx="5040560" cy="13407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4000" b="1" dirty="0" smtClean="0">
                <a:solidFill>
                  <a:schemeClr val="bg1"/>
                </a:solidFill>
              </a:rPr>
              <a:t>Barro Colorado</a:t>
            </a:r>
            <a:endParaRPr lang="es-PA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DSC06384.JPG"/>
          <p:cNvPicPr>
            <a:picLocks noChangeAspect="1"/>
          </p:cNvPicPr>
          <p:nvPr/>
        </p:nvPicPr>
        <p:blipFill>
          <a:blip r:embed="rId3" cstate="print"/>
          <a:srcRect r="9051"/>
          <a:stretch>
            <a:fillRect/>
          </a:stretch>
        </p:blipFill>
        <p:spPr>
          <a:xfrm>
            <a:off x="0" y="-16561"/>
            <a:ext cx="9158450" cy="6874561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4499992" y="0"/>
            <a:ext cx="4680520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Parque Metropolitano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40518_123610.jpg"/>
          <p:cNvPicPr>
            <a:picLocks noChangeAspect="1"/>
          </p:cNvPicPr>
          <p:nvPr/>
        </p:nvPicPr>
        <p:blipFill>
          <a:blip r:embed="rId3" cstate="print"/>
          <a:srcRect l="12988" r="5113"/>
          <a:stretch>
            <a:fillRect/>
          </a:stretch>
        </p:blipFill>
        <p:spPr>
          <a:xfrm>
            <a:off x="0" y="1"/>
            <a:ext cx="9144000" cy="6885384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0" y="44624"/>
            <a:ext cx="3059832" cy="11967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Playas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r="12989"/>
          <a:stretch/>
        </p:blipFill>
        <p:spPr>
          <a:xfrm>
            <a:off x="-36512" y="-17301"/>
            <a:ext cx="9180512" cy="6898437"/>
          </a:xfrm>
          <a:prstGeom prst="rect">
            <a:avLst/>
          </a:prstGeom>
        </p:spPr>
      </p:pic>
      <p:pic>
        <p:nvPicPr>
          <p:cNvPr id="3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6048672" y="44624"/>
            <a:ext cx="3059832" cy="11967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Museos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0140806_150010.jpg"/>
          <p:cNvPicPr>
            <a:picLocks noChangeAspect="1"/>
          </p:cNvPicPr>
          <p:nvPr/>
        </p:nvPicPr>
        <p:blipFill>
          <a:blip r:embed="rId3" cstate="print"/>
          <a:srcRect l="7229" r="16581"/>
          <a:stretch>
            <a:fillRect/>
          </a:stretch>
        </p:blipFill>
        <p:spPr>
          <a:xfrm>
            <a:off x="-36512" y="0"/>
            <a:ext cx="9180512" cy="68579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80512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</a:rPr>
              <a:t>Profesora de karate</a:t>
            </a:r>
            <a:endParaRPr lang="es-PA" sz="5400" dirty="0">
              <a:solidFill>
                <a:schemeClr val="bg1"/>
              </a:solidFill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4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40327_154059.jpg"/>
          <p:cNvPicPr>
            <a:picLocks noChangeAspect="1"/>
          </p:cNvPicPr>
          <p:nvPr/>
        </p:nvPicPr>
        <p:blipFill>
          <a:blip r:embed="rId3" cstate="print"/>
          <a:srcRect l="10877" r="13898"/>
          <a:stretch>
            <a:fillRect/>
          </a:stretch>
        </p:blipFill>
        <p:spPr>
          <a:xfrm>
            <a:off x="-64028" y="0"/>
            <a:ext cx="9208028" cy="6885384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35496" y="0"/>
            <a:ext cx="3960440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El metro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s-MX" sz="5400" b="1" dirty="0" smtClean="0">
                <a:solidFill>
                  <a:schemeClr val="bg1"/>
                </a:solidFill>
                <a:latin typeface="+mn-lt"/>
                <a:cs typeface="Arial" charset="0"/>
              </a:rPr>
              <a:t>Realidades</a:t>
            </a:r>
            <a:endParaRPr lang="es-PA" sz="5400" b="1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Según encuesta de autismo, sólo el 18% de los graduados estaban trabajando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Las personas con autismo son organizadas, pueden adaptarse fácilmente a una rutina, son leales, perfeccionistas y cumplidas.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Insertado a varios estudiantes en diversos trabajos con ayuda inicial de nuestro personal y supervisión</a:t>
            </a: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8 Elipse"/>
          <p:cNvSpPr/>
          <p:nvPr/>
        </p:nvSpPr>
        <p:spPr>
          <a:xfrm>
            <a:off x="4716016" y="-27384"/>
            <a:ext cx="4427984" cy="13681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Dariush 8 años empacando en Riba Smith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IMG-20130926-01330.jpg"/>
          <p:cNvPicPr>
            <a:picLocks noChangeAspect="1"/>
          </p:cNvPicPr>
          <p:nvPr/>
        </p:nvPicPr>
        <p:blipFill rotWithShape="1">
          <a:blip r:embed="rId3" cstate="print"/>
          <a:srcRect l="5113" b="5900"/>
          <a:stretch/>
        </p:blipFill>
        <p:spPr>
          <a:xfrm>
            <a:off x="-76523" y="0"/>
            <a:ext cx="9220523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8 Elipse"/>
          <p:cNvSpPr/>
          <p:nvPr/>
        </p:nvSpPr>
        <p:spPr>
          <a:xfrm>
            <a:off x="2267744" y="-99392"/>
            <a:ext cx="4139952" cy="15121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David 6 años en la Biblioteca Simón Bolívar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14171"/>
          <a:stretch/>
        </p:blipFill>
        <p:spPr>
          <a:xfrm>
            <a:off x="-3040" y="-18239"/>
            <a:ext cx="9183552" cy="6869043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8 Elipse"/>
          <p:cNvSpPr/>
          <p:nvPr/>
        </p:nvSpPr>
        <p:spPr>
          <a:xfrm>
            <a:off x="35496" y="0"/>
            <a:ext cx="5904656" cy="1628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Fernando 1 año en la Biblioteca Nacional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>
            <a:off x="5220072" y="980728"/>
            <a:ext cx="3923928" cy="25922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Maurice Kipping 1 año en el   </a:t>
            </a:r>
          </a:p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Banco General </a:t>
            </a:r>
            <a:endParaRPr lang="es-PA" sz="36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42" y="-8384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3377141" y="0"/>
            <a:ext cx="5731363" cy="168078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Luis Balladares </a:t>
            </a:r>
          </a:p>
          <a:p>
            <a:pPr algn="ctr"/>
            <a:r>
              <a:rPr lang="es-PA" sz="2800" b="1" dirty="0" smtClean="0">
                <a:solidFill>
                  <a:schemeClr val="bg1"/>
                </a:solidFill>
              </a:rPr>
              <a:t>2 años en Riba Smith área de embutidos</a:t>
            </a:r>
            <a:endParaRPr lang="es-PA" sz="28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24"/>
            <a:ext cx="9108504" cy="51235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2" t="22533" r="10626" b="24800"/>
          <a:stretch/>
        </p:blipFill>
        <p:spPr>
          <a:xfrm>
            <a:off x="-29277" y="22448"/>
            <a:ext cx="3377141" cy="1705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-17432" r="-134" b="37345"/>
          <a:stretch/>
        </p:blipFill>
        <p:spPr>
          <a:xfrm>
            <a:off x="5159930" y="-891480"/>
            <a:ext cx="3965004" cy="42339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b="26269"/>
          <a:stretch/>
        </p:blipFill>
        <p:spPr>
          <a:xfrm>
            <a:off x="5140863" y="3235963"/>
            <a:ext cx="3965004" cy="36004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0"/>
            <a:ext cx="5143500" cy="6858000"/>
          </a:xfrm>
          <a:prstGeom prst="rect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35496" y="0"/>
            <a:ext cx="4219195" cy="13407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Trabajo grupal en biblioteca</a:t>
            </a:r>
            <a:endParaRPr lang="es-P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s-MX" sz="5400" b="1" dirty="0" smtClean="0">
                <a:solidFill>
                  <a:schemeClr val="bg1"/>
                </a:solidFill>
                <a:latin typeface="+mn-lt"/>
                <a:cs typeface="Arial" charset="0"/>
              </a:rPr>
              <a:t>Realidades</a:t>
            </a:r>
            <a:endParaRPr lang="es-PA" sz="5400" b="1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Según encuesta de autismo 1 de los 686 encuestados vive independiente de su familia.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PA" sz="5400" b="1" dirty="0" smtClean="0">
                <a:solidFill>
                  <a:schemeClr val="bg1"/>
                </a:solidFill>
              </a:rPr>
              <a:t>Profesora de arte</a:t>
            </a:r>
            <a:endParaRPr lang="es-PA" sz="5400" dirty="0">
              <a:solidFill>
                <a:schemeClr val="bg1"/>
              </a:solidFill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4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s-PA" sz="5400" b="1" dirty="0" smtClean="0">
                <a:solidFill>
                  <a:schemeClr val="bg1"/>
                </a:solidFill>
                <a:cs typeface="Arial" pitchFamily="34" charset="0"/>
              </a:rPr>
              <a:t>Logros</a:t>
            </a:r>
            <a:endParaRPr lang="es-PA" sz="5400" b="1" dirty="0" smtClean="0">
              <a:solidFill>
                <a:schemeClr val="bg1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Hemos abierto una residencia de fines de semana donde los jóvenes cocinan, limpian, hacen sus camas, asisten a la iglesia, hacen ejercicio en el parque, van al cine y a otras actividades</a:t>
            </a:r>
          </a:p>
          <a:p>
            <a:pPr>
              <a:buNone/>
            </a:pPr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en la comunidad.</a:t>
            </a: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45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5347"/>
          <a:stretch/>
        </p:blipFill>
        <p:spPr>
          <a:xfrm>
            <a:off x="0" y="9712"/>
            <a:ext cx="9108504" cy="6848288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3635896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Residencia fin de semana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38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35496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Haciendo sus camas</a:t>
            </a:r>
            <a:endParaRPr lang="es-P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7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3 Elipse"/>
          <p:cNvSpPr/>
          <p:nvPr/>
        </p:nvSpPr>
        <p:spPr>
          <a:xfrm>
            <a:off x="4499992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Cocinando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3 Elipse"/>
          <p:cNvSpPr/>
          <p:nvPr/>
        </p:nvSpPr>
        <p:spPr>
          <a:xfrm>
            <a:off x="4499992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Lavando arroz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3 Elipse"/>
          <p:cNvSpPr/>
          <p:nvPr/>
        </p:nvSpPr>
        <p:spPr>
          <a:xfrm>
            <a:off x="2771800" y="0"/>
            <a:ext cx="3672408" cy="17008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Comiendo lo que cocinamos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3 Elipse"/>
          <p:cNvSpPr/>
          <p:nvPr/>
        </p:nvSpPr>
        <p:spPr>
          <a:xfrm>
            <a:off x="4499992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Limpiando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3 Elipse"/>
          <p:cNvSpPr/>
          <p:nvPr/>
        </p:nvSpPr>
        <p:spPr>
          <a:xfrm>
            <a:off x="4499992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Asistiendo a misa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3 Elipse"/>
          <p:cNvSpPr/>
          <p:nvPr/>
        </p:nvSpPr>
        <p:spPr>
          <a:xfrm>
            <a:off x="4572000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Ejercicio en el parque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73216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4 Imagen" descr="IMG-20140928-WA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292080" y="620688"/>
            <a:ext cx="360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 tarde de cine como parte de las actividades de la residencia de fin de semana. </a:t>
            </a:r>
            <a:endParaRPr lang="en-US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G-20140517-WA0000.jpg"/>
          <p:cNvPicPr>
            <a:picLocks noChangeAspect="1"/>
          </p:cNvPicPr>
          <p:nvPr/>
        </p:nvPicPr>
        <p:blipFill>
          <a:blip r:embed="rId2" cstate="print"/>
          <a:srcRect t="4443"/>
          <a:stretch>
            <a:fillRect/>
          </a:stretch>
        </p:blipFill>
        <p:spPr>
          <a:xfrm>
            <a:off x="35496" y="0"/>
            <a:ext cx="9108504" cy="68569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-27384"/>
            <a:ext cx="9108504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V</a:t>
            </a:r>
            <a:r>
              <a:rPr lang="es-PA" sz="5400" b="1" dirty="0" smtClean="0">
                <a:solidFill>
                  <a:schemeClr val="bg1"/>
                </a:solidFill>
              </a:rPr>
              <a:t>oluntarios</a:t>
            </a:r>
            <a:endParaRPr lang="es-PA" sz="5400" b="1" dirty="0">
              <a:solidFill>
                <a:schemeClr val="bg1"/>
              </a:solidFill>
            </a:endParaRPr>
          </a:p>
        </p:txBody>
      </p:sp>
      <p:pic>
        <p:nvPicPr>
          <p:cNvPr id="6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0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7032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Los participantes son calificados por las personas que los cuidan para fortalecer las </a:t>
            </a:r>
            <a:r>
              <a:rPr lang="es-PA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á</a:t>
            </a:r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reas donde presentan dificultad.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Como objetivo final está la apertura de una residencia para adultos con autismo en Veracruz</a:t>
            </a:r>
          </a:p>
          <a:p>
            <a:endParaRPr lang="es-PA" sz="4000" b="1" dirty="0" smtClean="0">
              <a:solidFill>
                <a:srgbClr val="00B050"/>
              </a:solidFill>
            </a:endParaRPr>
          </a:p>
          <a:p>
            <a:endParaRPr lang="es-PA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995" r="5077" b="-995"/>
          <a:stretch/>
        </p:blipFill>
        <p:spPr>
          <a:xfrm>
            <a:off x="-66237" y="0"/>
            <a:ext cx="9174741" cy="6944503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8" name="3 Elipse"/>
          <p:cNvSpPr/>
          <p:nvPr/>
        </p:nvSpPr>
        <p:spPr>
          <a:xfrm>
            <a:off x="3635896" y="0"/>
            <a:ext cx="4536504" cy="9807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Futuro hogar en Veracruz</a:t>
            </a:r>
            <a:endParaRPr lang="es-P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5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3"/>
          <a:stretch/>
        </p:blipFill>
        <p:spPr>
          <a:xfrm>
            <a:off x="-1" y="11764"/>
            <a:ext cx="9108505" cy="6846236"/>
          </a:xfrm>
          <a:prstGeom prst="rect">
            <a:avLst/>
          </a:prstGeom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940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0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>
            <a:norm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residencia está destinada a adultos con cierta capacidad de independencia, que necesiten poca supervisión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 planean actividades y educación </a:t>
            </a:r>
            <a:r>
              <a:rPr lang="es-PA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contínua</a:t>
            </a:r>
            <a:endParaRPr lang="es-PA" sz="4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s-PA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rm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Nos estamos basando en modelos americanos que hemos visitado o tenido la oportunidad de conversar con los padres vía skype.</a:t>
            </a:r>
          </a:p>
          <a:p>
            <a:pPr>
              <a:buNone/>
            </a:pPr>
            <a:endParaRPr lang="es-PA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 les conoce como Assisted Living, donde cada cual tiene su recámara y se espera colabore en la limpieza, lave su ropa y participe de actividades educativas y de ocio.</a:t>
            </a: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SC_0718.JPG"/>
          <p:cNvPicPr>
            <a:picLocks noChangeAspect="1"/>
          </p:cNvPicPr>
          <p:nvPr/>
        </p:nvPicPr>
        <p:blipFill>
          <a:blip r:embed="rId3" cstate="print"/>
          <a:srcRect r="90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2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4" name="3 Imagen" descr="DSC_0724.jpg"/>
          <p:cNvPicPr>
            <a:picLocks noChangeAspect="1"/>
          </p:cNvPicPr>
          <p:nvPr/>
        </p:nvPicPr>
        <p:blipFill>
          <a:blip r:embed="rId4" cstate="print"/>
          <a:srcRect l="13483" t="11151" r="12611" b="14300"/>
          <a:stretch>
            <a:fillRect/>
          </a:stretch>
        </p:blipFill>
        <p:spPr>
          <a:xfrm>
            <a:off x="-36512" y="-5948"/>
            <a:ext cx="4536504" cy="6863948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4499992" y="-27384"/>
            <a:ext cx="46440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 esta hoja están las tareas que deben cumplir en la limpieza de áreas comunes.  Betsy: botar basura, barrer y trapear</a:t>
            </a:r>
          </a:p>
          <a:p>
            <a:r>
              <a:rPr lang="es-P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Missy: limpiar el baño, aspirar el corredor y limpiar el espejo</a:t>
            </a:r>
          </a:p>
          <a:p>
            <a:r>
              <a:rPr lang="es-P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Además deben hacer las camas a las 7:00 am, recoger basura, limpiar sus cuartos y closets, quitar el polvo y lavar la ropa de cama en el día especificado.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6"/>
          </a:xfrm>
        </p:spPr>
        <p:txBody>
          <a:bodyPr>
            <a:norm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Los padres aun viven cuando sus hijos son colocados en estos centros.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Los padres colaboran amoblando las residencias para darles un toque familiar. Estas casas albergan hasta 6 adultos.</a:t>
            </a:r>
          </a:p>
          <a:p>
            <a:pPr>
              <a:buNone/>
            </a:pPr>
            <a:endParaRPr lang="es-PA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-27384"/>
            <a:ext cx="9144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Madres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7" name="6 Imagen" descr="20131205_175312.jpg"/>
          <p:cNvPicPr>
            <a:picLocks noChangeAspect="1"/>
          </p:cNvPicPr>
          <p:nvPr/>
        </p:nvPicPr>
        <p:blipFill>
          <a:blip r:embed="rId3" cstate="print"/>
          <a:srcRect l="1963" r="4326"/>
          <a:stretch>
            <a:fillRect/>
          </a:stretch>
        </p:blipFill>
        <p:spPr>
          <a:xfrm>
            <a:off x="26762" y="1385392"/>
            <a:ext cx="9117238" cy="5472608"/>
          </a:xfrm>
          <a:prstGeom prst="rect">
            <a:avLst/>
          </a:prstGeom>
        </p:spPr>
      </p:pic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SC_0701.JPG"/>
          <p:cNvPicPr>
            <a:picLocks noChangeAspect="1"/>
          </p:cNvPicPr>
          <p:nvPr/>
        </p:nvPicPr>
        <p:blipFill>
          <a:blip r:embed="rId3" cstate="print"/>
          <a:srcRect l="6714" r="31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2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DSC_0727.JPG"/>
          <p:cNvPicPr>
            <a:picLocks noChangeAspect="1"/>
          </p:cNvPicPr>
          <p:nvPr/>
        </p:nvPicPr>
        <p:blipFill>
          <a:blip r:embed="rId3" cstate="print"/>
          <a:srcRect l="6688" t="6622" r="9838"/>
          <a:stretch>
            <a:fillRect/>
          </a:stretch>
        </p:blipFill>
        <p:spPr>
          <a:xfrm>
            <a:off x="-36512" y="0"/>
            <a:ext cx="9195816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2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6"/>
          </a:xfrm>
        </p:spPr>
        <p:txBody>
          <a:bodyPr>
            <a:norm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Donde existen oportunidades de ocio, trabajo y educativas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Actividades de acuerdo a las destrezas e intereses de sus residentes</a:t>
            </a:r>
            <a:endParaRPr lang="es-PA" sz="4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SC_0736.JPG"/>
          <p:cNvPicPr>
            <a:picLocks noChangeAspect="1"/>
          </p:cNvPicPr>
          <p:nvPr/>
        </p:nvPicPr>
        <p:blipFill>
          <a:blip r:embed="rId3" cstate="print"/>
          <a:srcRect l="8263" r="2848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2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Autofit/>
          </a:bodyPr>
          <a:lstStyle/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 lugar digno donde envejecer cuando sus padres falten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Donde tienen amigos con quienes han compartido durante años</a:t>
            </a:r>
          </a:p>
          <a:p>
            <a:r>
              <a:rPr lang="es-PA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 conocen sus gustos y necesidades.</a:t>
            </a:r>
          </a:p>
        </p:txBody>
      </p:sp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DSC_07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901" r="6688"/>
          <a:stretch>
            <a:fillRect/>
          </a:stretch>
        </p:blipFill>
        <p:spPr>
          <a:xfrm>
            <a:off x="1" y="30163"/>
            <a:ext cx="9144000" cy="6827837"/>
          </a:xfr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es-PA" sz="4800" b="1" dirty="0" smtClean="0">
                <a:solidFill>
                  <a:schemeClr val="bg1"/>
                </a:solidFill>
                <a:cs typeface="Arial" pitchFamily="34" charset="0"/>
              </a:rPr>
              <a:t>Otros logros</a:t>
            </a:r>
            <a:endParaRPr lang="es-PA" sz="4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  <a:noFill/>
        </p:spPr>
        <p:txBody>
          <a:bodyPr>
            <a:noAutofit/>
          </a:bodyPr>
          <a:lstStyle/>
          <a:p>
            <a:r>
              <a:rPr lang="es-PA" sz="4400" b="1" dirty="0" smtClean="0">
                <a:solidFill>
                  <a:srgbClr val="00B0F0"/>
                </a:solidFill>
                <a:cs typeface="Arial" pitchFamily="34" charset="0"/>
              </a:rPr>
              <a:t>Ganadores del concurso Héroes por Panamá (noviembre 2012)</a:t>
            </a:r>
          </a:p>
          <a:p>
            <a:r>
              <a:rPr lang="es-PA" sz="4400" b="1" dirty="0" smtClean="0">
                <a:solidFill>
                  <a:srgbClr val="00B0F0"/>
                </a:solidFill>
              </a:rPr>
              <a:t>Ganadores junto con la Federación de Autismo Castilla y León del premio Angel Riviere en la categoría de Buenas Prácticas (noviembre 2012)</a:t>
            </a:r>
            <a:endParaRPr lang="es-PA" sz="4400" b="1" dirty="0" smtClean="0">
              <a:solidFill>
                <a:srgbClr val="00B0F0"/>
              </a:solidFill>
              <a:cs typeface="Arial" pitchFamily="34" charset="0"/>
            </a:endParaRPr>
          </a:p>
          <a:p>
            <a:pPr>
              <a:buNone/>
            </a:pPr>
            <a:r>
              <a:rPr lang="es-PA" sz="4400" b="1" dirty="0" smtClean="0">
                <a:solidFill>
                  <a:srgbClr val="00B0F0"/>
                </a:solidFill>
                <a:cs typeface="Arial" pitchFamily="34" charset="0"/>
              </a:rPr>
              <a:t>     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8563" r="8646" b="10077"/>
          <a:stretch/>
        </p:blipFill>
        <p:spPr bwMode="auto">
          <a:xfrm>
            <a:off x="0" y="-27384"/>
            <a:ext cx="9144000" cy="426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A" dirty="0"/>
          </a:p>
        </p:txBody>
      </p:sp>
      <p:pic>
        <p:nvPicPr>
          <p:cNvPr id="34819" name="Picture 3" descr="J:\fundación Soy Capaz\Autism Pix\Valla\20121118_112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37112"/>
            <a:ext cx="3744416" cy="224665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70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IMG_6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  <a:noFill/>
        </p:spPr>
        <p:txBody>
          <a:bodyPr>
            <a:noAutofit/>
          </a:bodyPr>
          <a:lstStyle/>
          <a:p>
            <a:r>
              <a:rPr lang="es-PA" sz="4400" b="1" dirty="0" smtClean="0">
                <a:solidFill>
                  <a:srgbClr val="00B0F0"/>
                </a:solidFill>
                <a:cs typeface="Arial" pitchFamily="34" charset="0"/>
              </a:rPr>
              <a:t>Asistido a convención de Autism Speaks en Nueva York como invitada por Panamá (Mayo 2014)</a:t>
            </a:r>
          </a:p>
          <a:p>
            <a:r>
              <a:rPr lang="es-PA" sz="4400" b="1" dirty="0" smtClean="0">
                <a:solidFill>
                  <a:srgbClr val="00B0F0"/>
                </a:solidFill>
                <a:cs typeface="Arial" pitchFamily="34" charset="0"/>
              </a:rPr>
              <a:t>Participado en talleres con representantes de asociaciones de autismo de 30 países</a:t>
            </a:r>
          </a:p>
          <a:p>
            <a:endParaRPr lang="es-PA" sz="4400" b="1" dirty="0" smtClean="0">
              <a:solidFill>
                <a:srgbClr val="00B0F0"/>
              </a:solidFill>
              <a:cs typeface="Arial" pitchFamily="34" charset="0"/>
            </a:endParaRP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913" y="5380038"/>
            <a:ext cx="1716087" cy="1477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2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6021</TotalTime>
  <Words>1296</Words>
  <Application>Microsoft Office PowerPoint</Application>
  <PresentationFormat>Presentación en pantalla (4:3)</PresentationFormat>
  <Paragraphs>263</Paragraphs>
  <Slides>107</Slides>
  <Notes>89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107</vt:i4>
      </vt:variant>
    </vt:vector>
  </HeadingPairs>
  <TitlesOfParts>
    <vt:vector size="111" baseType="lpstr">
      <vt:lpstr>Arial</vt:lpstr>
      <vt:lpstr>Calibri</vt:lpstr>
      <vt:lpstr>Wingdings</vt:lpstr>
      <vt:lpstr>Office Theme</vt:lpstr>
      <vt:lpstr>Logros y Metas de la  Fundación Soy Capaz</vt:lpstr>
      <vt:lpstr>Unidos logramos las metas</vt:lpstr>
      <vt:lpstr>Quienes somos</vt:lpstr>
      <vt:lpstr>Nuestro personal</vt:lpstr>
      <vt:lpstr>Profesora de típico</vt:lpstr>
      <vt:lpstr>Profesora de karate</vt:lpstr>
      <vt:lpstr>Profesora de arte</vt:lpstr>
      <vt:lpstr>Voluntarios</vt:lpstr>
      <vt:lpstr>Presentación de PowerPoint</vt:lpstr>
      <vt:lpstr>Misión</vt:lpstr>
      <vt:lpstr>Visión</vt:lpstr>
      <vt:lpstr>Nuestros 3 pilares</vt:lpstr>
      <vt:lpstr>Sensibilización - Realidad</vt:lpstr>
      <vt:lpstr>Logros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30,000 visitas a las pinturas de la Fundación Soy Capaz</vt:lpstr>
      <vt:lpstr>Realidades -  Apoyo grupo familiar</vt:lpstr>
      <vt:lpstr>Logros</vt:lpstr>
      <vt:lpstr>Presentación de PowerPoint</vt:lpstr>
      <vt:lpstr>Realidades - Educación</vt:lpstr>
      <vt:lpstr>Logros</vt:lpstr>
      <vt:lpstr>Presentación de PowerPoint</vt:lpstr>
      <vt:lpstr>Presentación de PowerPoint</vt:lpstr>
      <vt:lpstr>Presentación de PowerPoint</vt:lpstr>
      <vt:lpstr>Presentación de PowerPoint</vt:lpstr>
      <vt:lpstr>Salón de la Fama</vt:lpstr>
      <vt:lpstr>Realidades</vt:lpstr>
      <vt:lpstr>Logros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Realidades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Realidades</vt:lpstr>
      <vt:lpstr>Logros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Otros logros</vt:lpstr>
      <vt:lpstr>Presentación de PowerPoint</vt:lpstr>
      <vt:lpstr>Presentación de PowerPoint</vt:lpstr>
      <vt:lpstr>Presentación de PowerPoint</vt:lpstr>
      <vt:lpstr>Presentación de PowerPoint</vt:lpstr>
      <vt:lpstr>Publicaciones Mensuales</vt:lpstr>
      <vt:lpstr>Boletines desde 2008</vt:lpstr>
      <vt:lpstr>Presentación de PowerPoint</vt:lpstr>
      <vt:lpstr>Presentación de PowerPoint</vt:lpstr>
      <vt:lpstr>Sitio Nuevo de Fundación Soy Capaz www.fundacionsoycapaz.org.pa</vt:lpstr>
      <vt:lpstr>Como contactarnos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FSC</dc:creator>
  <cp:lastModifiedBy>Fundacion Soy Capaz</cp:lastModifiedBy>
  <cp:revision>690</cp:revision>
  <dcterms:created xsi:type="dcterms:W3CDTF">2010-09-06T00:04:58Z</dcterms:created>
  <dcterms:modified xsi:type="dcterms:W3CDTF">2014-10-09T19:03:52Z</dcterms:modified>
</cp:coreProperties>
</file>