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88" r:id="rId11"/>
    <p:sldId id="267" r:id="rId12"/>
    <p:sldId id="268" r:id="rId13"/>
    <p:sldId id="269" r:id="rId14"/>
    <p:sldId id="272" r:id="rId15"/>
    <p:sldId id="273" r:id="rId16"/>
    <p:sldId id="276" r:id="rId17"/>
    <p:sldId id="277" r:id="rId18"/>
    <p:sldId id="278" r:id="rId19"/>
    <p:sldId id="270" r:id="rId20"/>
    <p:sldId id="275" r:id="rId21"/>
    <p:sldId id="279" r:id="rId22"/>
    <p:sldId id="280" r:id="rId23"/>
    <p:sldId id="281" r:id="rId24"/>
    <p:sldId id="282" r:id="rId25"/>
    <p:sldId id="284" r:id="rId26"/>
    <p:sldId id="283" r:id="rId27"/>
    <p:sldId id="285" r:id="rId28"/>
    <p:sldId id="286" r:id="rId29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3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P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B2C8-89B4-46EA-BCE2-5B34F6829020}" type="datetimeFigureOut">
              <a:rPr lang="es-PA" smtClean="0"/>
              <a:pPr/>
              <a:t>6/5/15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4D58-043C-41D6-9ECD-021348AA3025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B2C8-89B4-46EA-BCE2-5B34F6829020}" type="datetimeFigureOut">
              <a:rPr lang="es-PA" smtClean="0"/>
              <a:pPr/>
              <a:t>6/5/15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4D58-043C-41D6-9ECD-021348AA3025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B2C8-89B4-46EA-BCE2-5B34F6829020}" type="datetimeFigureOut">
              <a:rPr lang="es-PA" smtClean="0"/>
              <a:pPr/>
              <a:t>6/5/15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4D58-043C-41D6-9ECD-021348AA3025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B2C8-89B4-46EA-BCE2-5B34F6829020}" type="datetimeFigureOut">
              <a:rPr lang="es-PA" smtClean="0"/>
              <a:pPr/>
              <a:t>6/5/15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4D58-043C-41D6-9ECD-021348AA3025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B2C8-89B4-46EA-BCE2-5B34F6829020}" type="datetimeFigureOut">
              <a:rPr lang="es-PA" smtClean="0"/>
              <a:pPr/>
              <a:t>6/5/15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4D58-043C-41D6-9ECD-021348AA3025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B2C8-89B4-46EA-BCE2-5B34F6829020}" type="datetimeFigureOut">
              <a:rPr lang="es-PA" smtClean="0"/>
              <a:pPr/>
              <a:t>6/5/15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4D58-043C-41D6-9ECD-021348AA3025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B2C8-89B4-46EA-BCE2-5B34F6829020}" type="datetimeFigureOut">
              <a:rPr lang="es-PA" smtClean="0"/>
              <a:pPr/>
              <a:t>6/5/15</a:t>
            </a:fld>
            <a:endParaRPr lang="es-P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4D58-043C-41D6-9ECD-021348AA3025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B2C8-89B4-46EA-BCE2-5B34F6829020}" type="datetimeFigureOut">
              <a:rPr lang="es-PA" smtClean="0"/>
              <a:pPr/>
              <a:t>6/5/15</a:t>
            </a:fld>
            <a:endParaRPr lang="es-P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4D58-043C-41D6-9ECD-021348AA3025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B2C8-89B4-46EA-BCE2-5B34F6829020}" type="datetimeFigureOut">
              <a:rPr lang="es-PA" smtClean="0"/>
              <a:pPr/>
              <a:t>6/5/15</a:t>
            </a:fld>
            <a:endParaRPr lang="es-P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4D58-043C-41D6-9ECD-021348AA3025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B2C8-89B4-46EA-BCE2-5B34F6829020}" type="datetimeFigureOut">
              <a:rPr lang="es-PA" smtClean="0"/>
              <a:pPr/>
              <a:t>6/5/15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4D58-043C-41D6-9ECD-021348AA3025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B2C8-89B4-46EA-BCE2-5B34F6829020}" type="datetimeFigureOut">
              <a:rPr lang="es-PA" smtClean="0"/>
              <a:pPr/>
              <a:t>6/5/15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BF4D58-043C-41D6-9ECD-021348AA3025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FB2C8-89B4-46EA-BCE2-5B34F6829020}" type="datetimeFigureOut">
              <a:rPr lang="es-PA" smtClean="0"/>
              <a:pPr/>
              <a:t>6/5/15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F4D58-043C-41D6-9ECD-021348AA3025}" type="slidenum">
              <a:rPr lang="es-PA" smtClean="0"/>
              <a:pPr/>
              <a:t>‹Nº›</a:t>
            </a:fld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404664"/>
            <a:ext cx="7929618" cy="2614618"/>
          </a:xfrm>
        </p:spPr>
        <p:txBody>
          <a:bodyPr>
            <a:normAutofit fontScale="90000"/>
          </a:bodyPr>
          <a:lstStyle/>
          <a:p>
            <a:r>
              <a:rPr lang="es-MX" b="1" dirty="0" smtClean="0">
                <a:solidFill>
                  <a:schemeClr val="accent1">
                    <a:lumMod val="75000"/>
                  </a:schemeClr>
                </a:solidFill>
              </a:rPr>
              <a:t>ASPECTO EMOCIONAL EN MADRES DE NIÑOS CON TRASTORNO DENTRO DEL ESPECTRO AUTISTA</a:t>
            </a:r>
            <a:endParaRPr lang="es-PA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2924944"/>
            <a:ext cx="9144000" cy="1752600"/>
          </a:xfrm>
        </p:spPr>
        <p:txBody>
          <a:bodyPr>
            <a:noAutofit/>
          </a:bodyPr>
          <a:lstStyle/>
          <a:p>
            <a:r>
              <a:rPr lang="es-MX" b="1" dirty="0" err="1" smtClean="0"/>
              <a:t>Psic</a:t>
            </a:r>
            <a:r>
              <a:rPr lang="es-MX" b="1" dirty="0" smtClean="0"/>
              <a:t>. </a:t>
            </a:r>
            <a:r>
              <a:rPr lang="es-MX" b="1" dirty="0" err="1" smtClean="0"/>
              <a:t>Stephanie</a:t>
            </a:r>
            <a:r>
              <a:rPr lang="es-MX" b="1" dirty="0" smtClean="0"/>
              <a:t> Cruz </a:t>
            </a:r>
          </a:p>
          <a:p>
            <a:r>
              <a:rPr lang="es-PA" sz="2400" b="1" dirty="0"/>
              <a:t>II Simposio de Autismo y Patologías Afines</a:t>
            </a:r>
          </a:p>
          <a:p>
            <a:r>
              <a:rPr lang="es-PA" sz="2400" b="1" i="1" dirty="0"/>
              <a:t>Fundación Soy Capaz y Facultad de Psicología </a:t>
            </a:r>
          </a:p>
          <a:p>
            <a:r>
              <a:rPr lang="es-PA" sz="2400" b="1" dirty="0"/>
              <a:t>Sábado 18 de Octubre de 2008</a:t>
            </a:r>
          </a:p>
          <a:p>
            <a:r>
              <a:rPr lang="es-PA" sz="2400" b="1" dirty="0"/>
              <a:t>Auditorio José Dolores </a:t>
            </a:r>
            <a:r>
              <a:rPr lang="es-PA" sz="2400" b="1" dirty="0" err="1"/>
              <a:t>Moscote</a:t>
            </a:r>
            <a:r>
              <a:rPr lang="es-PA" sz="2400" b="1" dirty="0"/>
              <a:t>, Universidad de Panamá</a:t>
            </a:r>
            <a:r>
              <a:rPr lang="es-MX" sz="2400" b="1" dirty="0" smtClean="0"/>
              <a:t>     </a:t>
            </a: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5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380037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…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Western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Internacional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University, Phoenix, Denis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Orm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, 2005. </a:t>
            </a:r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Estudio cualitativo de la resolución o no resolución en madres de niños con síndrome de </a:t>
            </a:r>
            <a:r>
              <a:rPr lang="es-ES" b="1" dirty="0" err="1" smtClean="0">
                <a:solidFill>
                  <a:schemeClr val="accent5">
                    <a:lumMod val="75000"/>
                  </a:schemeClr>
                </a:solidFill>
              </a:rPr>
              <a:t>down</a:t>
            </a:r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 y autismo, utilizando una intervención cognitiva. </a:t>
            </a:r>
          </a:p>
          <a:p>
            <a:pPr lvl="0"/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</a:rPr>
              <a:t>Resolución </a:t>
            </a:r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 enfoque en el presente y la aceptación de la condición, limitaciones y realidad del niño</a:t>
            </a:r>
          </a:p>
          <a:p>
            <a:pPr lvl="0"/>
            <a:r>
              <a:rPr lang="es-ES" b="1" dirty="0" smtClean="0">
                <a:solidFill>
                  <a:schemeClr val="accent5">
                    <a:lumMod val="75000"/>
                  </a:schemeClr>
                </a:solidFill>
                <a:sym typeface="Wingdings" pitchFamily="2" charset="2"/>
              </a:rPr>
              <a:t>No resolución  distorsiones cognitivas, búsqueda constante de las razones por la cual ocurrió la experiencia, percepciones en desbalance, etc. </a:t>
            </a:r>
            <a:endParaRPr lang="es-P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s-MX" dirty="0" smtClean="0"/>
              <a:t>Expectativas de Padres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Noticia de embarazo…entusiasmo.</a:t>
            </a:r>
          </a:p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Los padres esperan un hijo(a) completamente saludable, cuya llegada y desarrollo llene las expectativas que los padres tienen sobre él/ella depositadas. </a:t>
            </a:r>
          </a:p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Las expectativas de la familia comúnmente son positivas, de planes valiosos para el futuro…</a:t>
            </a:r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2910" y="214290"/>
            <a:ext cx="8153400" cy="1490666"/>
          </a:xfrm>
        </p:spPr>
        <p:txBody>
          <a:bodyPr>
            <a:normAutofit fontScale="90000"/>
          </a:bodyPr>
          <a:lstStyle/>
          <a:p>
            <a:pPr lvl="0"/>
            <a:r>
              <a:rPr lang="es-MX" sz="4000" dirty="0" smtClean="0"/>
              <a:t>Proceso de descubrimiento …hay algo diferente en el desarrollo de su hijo</a:t>
            </a:r>
            <a:r>
              <a:rPr lang="es-PA" dirty="0" smtClean="0"/>
              <a:t/>
            </a:r>
            <a:br>
              <a:rPr lang="es-PA" dirty="0" smtClean="0"/>
            </a:b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28596" y="1600200"/>
            <a:ext cx="8337452" cy="4900634"/>
          </a:xfrm>
        </p:spPr>
        <p:txBody>
          <a:bodyPr>
            <a:normAutofit fontScale="85000" lnSpcReduction="10000"/>
          </a:bodyPr>
          <a:lstStyle/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El trastorno autista no es detectable en el momento del nacimiento</a:t>
            </a:r>
          </a:p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Los padres oscilan emocionalmente, sabiendo a veces que algo anda mal y otras convenciéndose a sí mismos de que todo va bien.</a:t>
            </a:r>
          </a:p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Con el tiempo, la ansiedad se ve justificada y se busca la opinión de un profesional. </a:t>
            </a:r>
          </a:p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Hasta este momento los padres han oscilado tantas veces entre la esperanza y la desesperación que pueden encontrar difícil el aceptar la verdad. </a:t>
            </a:r>
          </a:p>
          <a:p>
            <a:pPr>
              <a:buNone/>
            </a:pPr>
            <a:endParaRPr lang="es-PA" sz="2600" b="1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r>
              <a:rPr lang="es-PA" sz="2600" b="1" i="1" dirty="0" err="1" smtClean="0">
                <a:solidFill>
                  <a:schemeClr val="accent5">
                    <a:lumMod val="75000"/>
                  </a:schemeClr>
                </a:solidFill>
              </a:rPr>
              <a:t>Lorna</a:t>
            </a:r>
            <a:r>
              <a:rPr lang="es-PA" sz="2600" b="1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PA" sz="2600" b="1" i="1" dirty="0" err="1" smtClean="0">
                <a:solidFill>
                  <a:schemeClr val="accent5">
                    <a:lumMod val="75000"/>
                  </a:schemeClr>
                </a:solidFill>
              </a:rPr>
              <a:t>Wing</a:t>
            </a:r>
            <a:endParaRPr lang="es-PA" sz="2600" b="1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Historia en común de las madres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Pediatra</a:t>
            </a:r>
          </a:p>
          <a:p>
            <a:r>
              <a:rPr lang="es-MX" b="1" dirty="0" err="1" smtClean="0">
                <a:solidFill>
                  <a:schemeClr val="accent5">
                    <a:lumMod val="75000"/>
                  </a:schemeClr>
                </a:solidFill>
              </a:rPr>
              <a:t>Fonoaudiológo</a:t>
            </a:r>
            <a:endParaRPr lang="es-MX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Neurólogo  / Exámenes médicos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Psicólogo</a:t>
            </a:r>
          </a:p>
          <a:p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Comunicación del diagnóstico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Los padres deben estar juntos cuando se comunica el diagnóstico y esta conversación requiere de un carácter confidencial. </a:t>
            </a:r>
          </a:p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La persona que va a transmitir la noticia debe poseer características de personalidad como:</a:t>
            </a:r>
          </a:p>
          <a:p>
            <a:pPr lvl="1"/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empatía, </a:t>
            </a:r>
          </a:p>
          <a:p>
            <a:pPr lvl="1"/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contacto cálido, </a:t>
            </a:r>
          </a:p>
          <a:p>
            <a:pPr lvl="1"/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capacidad de adaptarse a la personalidad de los progenitores. </a:t>
            </a:r>
          </a:p>
          <a:p>
            <a:pPr>
              <a:buNone/>
            </a:pPr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…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Toman en consideración solo la información recibida. </a:t>
            </a:r>
          </a:p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Requieren de un cierto tiempo para reflexionar</a:t>
            </a:r>
          </a:p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La persona que transmite la información no debe de ninguna manera emitir un pronóstico a medio o largo plazo, ni optimista ni negativo, porque cada caso es diferente. </a:t>
            </a:r>
          </a:p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Debe plantear que sí existen formas de educación y que es necesario una intervención precoz para brindar el tratamiento necesario al niño(a).</a:t>
            </a:r>
          </a:p>
          <a:p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1472" y="285728"/>
            <a:ext cx="8367714" cy="1419228"/>
          </a:xfrm>
        </p:spPr>
        <p:txBody>
          <a:bodyPr>
            <a:noAutofit/>
          </a:bodyPr>
          <a:lstStyle/>
          <a:p>
            <a:pPr lvl="0"/>
            <a:r>
              <a:rPr lang="es-MX" sz="3200" dirty="0" smtClean="0"/>
              <a:t>Impacto emocional del diagnóstico…relacionado con sentimiento de pérdida. </a:t>
            </a:r>
            <a:r>
              <a:rPr lang="es-PA" sz="3200" dirty="0" smtClean="0"/>
              <a:t/>
            </a:r>
            <a:br>
              <a:rPr lang="es-PA" sz="3200" dirty="0" smtClean="0"/>
            </a:br>
            <a:endParaRPr lang="es-PA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600200"/>
            <a:ext cx="8266014" cy="4829196"/>
          </a:xfrm>
        </p:spPr>
        <p:txBody>
          <a:bodyPr>
            <a:normAutofit fontScale="62500" lnSpcReduction="20000"/>
          </a:bodyPr>
          <a:lstStyle/>
          <a:p>
            <a:r>
              <a:rPr lang="es-MX" b="1" dirty="0" err="1" smtClean="0">
                <a:solidFill>
                  <a:schemeClr val="accent5">
                    <a:lumMod val="75000"/>
                  </a:schemeClr>
                </a:solidFill>
              </a:rPr>
              <a:t>Kubler</a:t>
            </a:r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-Ross, 1969. / </a:t>
            </a:r>
            <a:r>
              <a:rPr lang="es-MX" b="1" dirty="0" err="1" smtClean="0">
                <a:solidFill>
                  <a:schemeClr val="accent5">
                    <a:lumMod val="75000"/>
                  </a:schemeClr>
                </a:solidFill>
              </a:rPr>
              <a:t>Turbull</a:t>
            </a:r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, 2001. </a:t>
            </a:r>
          </a:p>
          <a:p>
            <a:r>
              <a:rPr lang="es-MX" b="1" dirty="0" err="1" smtClean="0">
                <a:solidFill>
                  <a:schemeClr val="accent5">
                    <a:lumMod val="75000"/>
                  </a:schemeClr>
                </a:solidFill>
              </a:rPr>
              <a:t>Orme</a:t>
            </a:r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, 2005, señala que el proceso de duelo que implica 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shock, 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negación, 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culpa, 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ira, 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vergüenza 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depresión, 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puede no darse este proceso en secuencia lineal o darse por completo cada reacción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las diferencias pueden estar relacionadas con la individualidad de cada miembro de la familia, y los mecanismos de defensa que utilice, 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las diferencias culturales, 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el momento en que se dio el diagnóstico 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y la manera en que fue transmitido por los profesionales, la condición de su hijo</a:t>
            </a:r>
            <a:endParaRPr lang="es-P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None/>
            </a:pPr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Reacciones en otras etapas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Al inicio de la escolarización: </a:t>
            </a:r>
          </a:p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Decisiones sobre la educación del niño(a)</a:t>
            </a:r>
          </a:p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Ansiedad en este proceso, </a:t>
            </a:r>
          </a:p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Sus reacciones son de preocupación, intranquilidad, temor</a:t>
            </a:r>
          </a:p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Ven las limitaciones de su hijo(a) en comparación a los otros niños(as) con la misma edad que están en la escuela. </a:t>
            </a:r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…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PA" dirty="0" smtClean="0">
                <a:solidFill>
                  <a:schemeClr val="accent5">
                    <a:lumMod val="75000"/>
                  </a:schemeClr>
                </a:solidFill>
              </a:rPr>
              <a:t>Adolescencia: </a:t>
            </a:r>
          </a:p>
          <a:p>
            <a:r>
              <a:rPr lang="es-MX" dirty="0" smtClean="0">
                <a:solidFill>
                  <a:schemeClr val="accent5">
                    <a:lumMod val="75000"/>
                  </a:schemeClr>
                </a:solidFill>
              </a:rPr>
              <a:t>Desarrollo</a:t>
            </a:r>
          </a:p>
          <a:p>
            <a:r>
              <a:rPr lang="es-MX" dirty="0" smtClean="0">
                <a:solidFill>
                  <a:schemeClr val="accent5">
                    <a:lumMod val="75000"/>
                  </a:schemeClr>
                </a:solidFill>
              </a:rPr>
              <a:t>Aceptación social</a:t>
            </a:r>
          </a:p>
          <a:p>
            <a:r>
              <a:rPr lang="es-MX" dirty="0" smtClean="0">
                <a:solidFill>
                  <a:schemeClr val="accent5">
                    <a:lumMod val="75000"/>
                  </a:schemeClr>
                </a:solidFill>
              </a:rPr>
              <a:t>Autonomía</a:t>
            </a:r>
            <a:endParaRPr lang="es-PA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PA" dirty="0" smtClean="0">
                <a:solidFill>
                  <a:schemeClr val="accent5">
                    <a:lumMod val="75000"/>
                  </a:schemeClr>
                </a:solidFill>
              </a:rPr>
              <a:t>Desajuste de expectativas, esperando mucho menos de lo que en realidad su hijo sí puede dar, o de manera opuesta, esperan mucho más de hijo(a), exigiéndole más allá de sus capacidades</a:t>
            </a:r>
            <a:endParaRPr lang="es-PA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¿Cómo se sintió o qué pensó ante la noticia del diagnóstico?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900634"/>
          </a:xfrm>
        </p:spPr>
        <p:txBody>
          <a:bodyPr>
            <a:normAutofit fontScale="77500" lnSpcReduction="20000"/>
          </a:bodyPr>
          <a:lstStyle/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Frustrada…preocupada del futuro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Incertidumbre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Triste…¿cómo así? ¿ahora qué hacer?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Principal temor: que en el futuro él no pueda valerse por sí mismo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Negación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Búsqueda de información…¿qué va a pasar?, ¿qué terapias hay?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Temor, no sabía de lo que le hablaban…¿qué hacer?, ¿cómo ayudar a mi hija?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Soledad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Preocupación…¿con quién va a estar si muero?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Estresada</a:t>
            </a:r>
          </a:p>
          <a:p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accent3">
                    <a:lumMod val="75000"/>
                  </a:schemeClr>
                </a:solidFill>
              </a:rPr>
              <a:t>Introducción</a:t>
            </a:r>
            <a:endParaRPr lang="es-PA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3600" b="1" dirty="0" smtClean="0">
                <a:solidFill>
                  <a:schemeClr val="accent5">
                    <a:lumMod val="75000"/>
                  </a:schemeClr>
                </a:solidFill>
              </a:rPr>
              <a:t>Fundación Soy Capaz</a:t>
            </a:r>
          </a:p>
          <a:p>
            <a:r>
              <a:rPr lang="es-MX" sz="3600" b="1" dirty="0" smtClean="0">
                <a:solidFill>
                  <a:schemeClr val="accent5">
                    <a:lumMod val="75000"/>
                  </a:schemeClr>
                </a:solidFill>
              </a:rPr>
              <a:t>Contacto con la presidenta de la fundación…</a:t>
            </a:r>
          </a:p>
          <a:p>
            <a:pPr>
              <a:buNone/>
            </a:pPr>
            <a:r>
              <a:rPr lang="es-MX" sz="3600" b="1" dirty="0" smtClean="0">
                <a:solidFill>
                  <a:schemeClr val="accent5">
                    <a:lumMod val="75000"/>
                  </a:schemeClr>
                </a:solidFill>
              </a:rPr>
              <a:t>    Sra. </a:t>
            </a:r>
            <a:r>
              <a:rPr lang="es-MX" sz="3600" b="1" dirty="0" err="1" smtClean="0">
                <a:solidFill>
                  <a:schemeClr val="accent5">
                    <a:lumMod val="75000"/>
                  </a:schemeClr>
                </a:solidFill>
              </a:rPr>
              <a:t>Dabaiba</a:t>
            </a:r>
            <a:r>
              <a:rPr lang="es-MX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sz="3600" b="1" dirty="0" err="1" smtClean="0">
                <a:solidFill>
                  <a:schemeClr val="accent5">
                    <a:lumMod val="75000"/>
                  </a:schemeClr>
                </a:solidFill>
              </a:rPr>
              <a:t>Conte</a:t>
            </a:r>
            <a:r>
              <a:rPr lang="es-MX" sz="3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endParaRPr lang="es-PA" sz="36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MX" sz="3600" b="1" dirty="0" smtClean="0">
                <a:solidFill>
                  <a:schemeClr val="accent5">
                    <a:lumMod val="75000"/>
                  </a:schemeClr>
                </a:solidFill>
              </a:rPr>
              <a:t>Aspecto emocional de los padres</a:t>
            </a:r>
          </a:p>
          <a:p>
            <a:r>
              <a:rPr lang="es-MX" sz="3600" b="1" dirty="0" smtClean="0">
                <a:solidFill>
                  <a:schemeClr val="accent5">
                    <a:lumMod val="75000"/>
                  </a:schemeClr>
                </a:solidFill>
              </a:rPr>
              <a:t>Inquietudes según etapa evolutiva</a:t>
            </a: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MX" dirty="0" smtClean="0"/>
              <a:t>Aspectos generales que al que se tiene que enfrentar el sistema familiar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Margaret </a:t>
            </a:r>
            <a:r>
              <a:rPr lang="es-PA" b="1" dirty="0" err="1" smtClean="0">
                <a:solidFill>
                  <a:schemeClr val="accent5">
                    <a:lumMod val="75000"/>
                  </a:schemeClr>
                </a:solidFill>
              </a:rPr>
              <a:t>Lovatt</a:t>
            </a:r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 (Canadá), “Posteriormente al shock del diagnóstico, una de las necesidades primarias de los padres es </a:t>
            </a:r>
          </a:p>
          <a:p>
            <a:pPr lvl="1"/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tener la ayuda para aceptar la realidad de la condición de su hijo, </a:t>
            </a:r>
          </a:p>
          <a:p>
            <a:pPr lvl="1"/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y la inevitable readaptación que se requiere en la vida familiar y en los proyectos para el futuro… </a:t>
            </a:r>
          </a:p>
          <a:p>
            <a:pPr lvl="1"/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que pueden ajustar humanamente sus aspiraciones a un nivel realista para el niño y para con ellos mismos…</a:t>
            </a:r>
          </a:p>
          <a:p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…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Cambio o readaptación del sistema familiar</a:t>
            </a:r>
            <a:endParaRPr lang="es-P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0"/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Restructuración de horario y agenda familiar</a:t>
            </a:r>
            <a:endParaRPr lang="es-P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Cambios de horas de sueño 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Cambios en la alimentación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Gastos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Vida social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Manejo conductual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Esquema de terapias</a:t>
            </a:r>
          </a:p>
          <a:p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Unión familiar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La unión dentro de la familia es un factor esencial para llevar adelante con éxito las fatigas de criar a un hijo con un trastorno autista.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Las buenas relaciones familiares tienen un efecto beneficioso para el niño.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El enfoque constructivo es dedicarse a encontrar un modo de vida para cada niño en el que sea tan feliz como sea posible, sea cual sea su nivel de funcionamiento. </a:t>
            </a:r>
          </a:p>
          <a:p>
            <a:pPr>
              <a:buNone/>
            </a:pPr>
            <a:r>
              <a:rPr lang="es-MX" b="1" dirty="0" err="1" smtClean="0">
                <a:solidFill>
                  <a:schemeClr val="accent5">
                    <a:lumMod val="75000"/>
                  </a:schemeClr>
                </a:solidFill>
              </a:rPr>
              <a:t>Lorna</a:t>
            </a:r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MX" b="1" dirty="0" err="1" smtClean="0">
                <a:solidFill>
                  <a:schemeClr val="accent5">
                    <a:lumMod val="75000"/>
                  </a:schemeClr>
                </a:solidFill>
              </a:rPr>
              <a:t>Wing</a:t>
            </a:r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Grupos de Apoyo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Apoyo social y familiar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Orientación de profesionales</a:t>
            </a:r>
          </a:p>
          <a:p>
            <a:pPr>
              <a:buNone/>
            </a:pPr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Terapia de Grupo en la Fundación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Primera fase: Entrevistas individuales a 11 madres de niños en edad preescolar</a:t>
            </a:r>
          </a:p>
          <a:p>
            <a:pPr>
              <a:buNone/>
            </a:pPr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    - datos psicosociales</a:t>
            </a:r>
          </a:p>
          <a:p>
            <a:pPr>
              <a:buNone/>
            </a:pPr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    - medición de ansiedad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Segunda fase: Intervención cognitiva conductual</a:t>
            </a:r>
          </a:p>
          <a:p>
            <a:pPr>
              <a:buNone/>
            </a:pPr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    - Muestra de 6 madres</a:t>
            </a:r>
          </a:p>
          <a:p>
            <a:pPr>
              <a:buNone/>
            </a:pPr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    - 12 Sesiones 1 vez por semana durante 2 horas 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Tercera fase: Evaluación de resultados</a:t>
            </a:r>
          </a:p>
          <a:p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Observaciones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Vivencias en común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Cohesión grupal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Apoyo mutuo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Aplicación de técnicas cognitivas aprendidas</a:t>
            </a:r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Expresiones de participantes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Siento que mi mundo de CAOS, se transformó en un jardín de flores,  a pesar de que los problemas sigan allí.   No sé por qué el día de hoy siento tanta paz, dentro de mí.</a:t>
            </a:r>
          </a:p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Ustedes me han hecho aterrizar, salir de mis catástrofes internas y de mi negativismo.  No son solo palabras.  De verdad siento una transformación tan positiva que no sé explicar.</a:t>
            </a:r>
          </a:p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Cada una de </a:t>
            </a:r>
            <a:r>
              <a:rPr lang="es-PA" b="1" dirty="0" err="1" smtClean="0">
                <a:solidFill>
                  <a:schemeClr val="accent5">
                    <a:lumMod val="75000"/>
                  </a:schemeClr>
                </a:solidFill>
              </a:rPr>
              <a:t>ud.</a:t>
            </a:r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 ha significado algo especial para mi. </a:t>
            </a:r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…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Creo que cada una ha aprendido de manera individual lo que tenía que aprender, y en conjunto creo que hemos aprendido todas a poner nuestras vidas en perspectiva. </a:t>
            </a:r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…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Ayer llegué con el corazón encogido por la incertidumbre y por la soledad que a veces siento … y sin embargo me marché llena de energía y buenos sentimientos. </a:t>
            </a:r>
          </a:p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En mi lista de cosas buenas que he encontrado … sin ninguna duda, las tengo a todas en el primer puesto. Hacia tiempo que no me sentía tan bien acogida y bien tratada, por eso una vez más, les doy las gracias.</a:t>
            </a:r>
          </a:p>
          <a:p>
            <a:r>
              <a:rPr lang="es-PA" b="1" dirty="0" smtClean="0">
                <a:solidFill>
                  <a:schemeClr val="accent5">
                    <a:lumMod val="75000"/>
                  </a:schemeClr>
                </a:solidFill>
              </a:rPr>
              <a:t>Espero con alegría la semana que viene para reencontrarme con todas ustedes.</a:t>
            </a:r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Según etapas…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Niñez: escuela, conducta, terapias, tutora, organización de horarios, habilidades básicas no adquiridas, etc. </a:t>
            </a:r>
            <a:endParaRPr lang="es-P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0"/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Adolescencia: desarrollo, cambios hormonales y emocionales, aceptación o rechazo social, etc.</a:t>
            </a:r>
            <a:endParaRPr lang="es-P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0"/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Adultez: inclusión laboral, apertura de la sociedad, quién se haría cargo de él/ella en el caso de morir, desenvolvimiento general, etc.</a:t>
            </a:r>
            <a:endParaRPr lang="es-P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…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Terapia de grupo para padres 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Estudio piloto</a:t>
            </a:r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Algunos antecedentes o estudios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MX" b="1" dirty="0" err="1" smtClean="0">
                <a:solidFill>
                  <a:schemeClr val="accent5">
                    <a:lumMod val="75000"/>
                  </a:schemeClr>
                </a:solidFill>
              </a:rPr>
              <a:t>Kanner</a:t>
            </a:r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, 1943 / Concepto de “Madre refrigeradora”.  / Cambió de opinión en 1971</a:t>
            </a:r>
          </a:p>
          <a:p>
            <a:r>
              <a:rPr lang="es-MX" b="1" dirty="0" err="1" smtClean="0">
                <a:solidFill>
                  <a:schemeClr val="accent5">
                    <a:lumMod val="75000"/>
                  </a:schemeClr>
                </a:solidFill>
              </a:rPr>
              <a:t>Bethellheim</a:t>
            </a:r>
            <a:endParaRPr lang="es-MX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Ogden  / </a:t>
            </a:r>
            <a:r>
              <a:rPr lang="es-MX" b="1" dirty="0" err="1" smtClean="0">
                <a:solidFill>
                  <a:schemeClr val="accent5">
                    <a:lumMod val="75000"/>
                  </a:schemeClr>
                </a:solidFill>
              </a:rPr>
              <a:t>Kanner</a:t>
            </a:r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 / </a:t>
            </a:r>
            <a:r>
              <a:rPr lang="es-MX" b="1" dirty="0" err="1" smtClean="0">
                <a:solidFill>
                  <a:schemeClr val="accent5">
                    <a:lumMod val="75000"/>
                  </a:schemeClr>
                </a:solidFill>
              </a:rPr>
              <a:t>Creak</a:t>
            </a:r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  / </a:t>
            </a:r>
            <a:r>
              <a:rPr lang="es-MX" b="1" dirty="0" err="1" smtClean="0">
                <a:solidFill>
                  <a:schemeClr val="accent5">
                    <a:lumMod val="75000"/>
                  </a:schemeClr>
                </a:solidFill>
              </a:rPr>
              <a:t>Poplin</a:t>
            </a:r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 / Van </a:t>
            </a:r>
            <a:r>
              <a:rPr lang="es-MX" b="1" dirty="0" err="1" smtClean="0">
                <a:solidFill>
                  <a:schemeClr val="accent5">
                    <a:lumMod val="75000"/>
                  </a:schemeClr>
                </a:solidFill>
              </a:rPr>
              <a:t>Krevelen</a:t>
            </a:r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 lvl="1"/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Hablaban de padres obsesivos, </a:t>
            </a:r>
          </a:p>
          <a:p>
            <a:pPr lvl="1"/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Con capacidad disminuida de relacionarse adecuadamente, </a:t>
            </a:r>
          </a:p>
          <a:p>
            <a:pPr lvl="1"/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muy intelectualizados, </a:t>
            </a:r>
          </a:p>
          <a:p>
            <a:pPr lvl="1"/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falta de calidez emocional, etc. </a:t>
            </a:r>
            <a:endParaRPr lang="es-P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Otros pocos estudios…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600200"/>
            <a:ext cx="8408890" cy="4829196"/>
          </a:xfrm>
        </p:spPr>
        <p:txBody>
          <a:bodyPr>
            <a:normAutofit/>
          </a:bodyPr>
          <a:lstStyle/>
          <a:p>
            <a:r>
              <a:rPr lang="es-MX" b="1" dirty="0" err="1" smtClean="0">
                <a:solidFill>
                  <a:schemeClr val="accent5">
                    <a:lumMod val="75000"/>
                  </a:schemeClr>
                </a:solidFill>
              </a:rPr>
              <a:t>Holdroyd</a:t>
            </a:r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s-MX" b="1" dirty="0" err="1" smtClean="0">
                <a:solidFill>
                  <a:schemeClr val="accent5">
                    <a:lumMod val="75000"/>
                  </a:schemeClr>
                </a:solidFill>
              </a:rPr>
              <a:t>McArthur</a:t>
            </a:r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 1976, </a:t>
            </a:r>
            <a:r>
              <a:rPr lang="es-MX" b="1" dirty="0" err="1" smtClean="0">
                <a:solidFill>
                  <a:schemeClr val="accent5">
                    <a:lumMod val="75000"/>
                  </a:schemeClr>
                </a:solidFill>
              </a:rPr>
              <a:t>Oizumi</a:t>
            </a:r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, 1997; </a:t>
            </a:r>
            <a:r>
              <a:rPr lang="es-MX" b="1" dirty="0" err="1" smtClean="0">
                <a:solidFill>
                  <a:schemeClr val="accent5">
                    <a:lumMod val="75000"/>
                  </a:schemeClr>
                </a:solidFill>
              </a:rPr>
              <a:t>Belchic</a:t>
            </a:r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, 1996; </a:t>
            </a:r>
            <a:r>
              <a:rPr lang="es-MX" b="1" dirty="0" err="1" smtClean="0">
                <a:solidFill>
                  <a:schemeClr val="accent5">
                    <a:lumMod val="75000"/>
                  </a:schemeClr>
                </a:solidFill>
              </a:rPr>
              <a:t>Cuxart</a:t>
            </a:r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, 1995.</a:t>
            </a: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Se enfocaron en la comparación de las reacciones de las madres con hijos de diferentes discapacidades y  toman en cuenta la evaluación del nivel de estrés familiar </a:t>
            </a: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Algunos resultados…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Madres de personas con autismo presentaron mayores niveles de estrés que las madres cuyos hijos tenían retraso mental y síndrome de Down, hiperactividad, desarrollo normal. </a:t>
            </a:r>
          </a:p>
          <a:p>
            <a:pPr>
              <a:buNone/>
            </a:pPr>
            <a:endParaRPr lang="es-MX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Debido a las alteraciones propias del autismo en:</a:t>
            </a:r>
          </a:p>
          <a:p>
            <a:pPr lvl="1"/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las áreas de relación social, </a:t>
            </a:r>
          </a:p>
          <a:p>
            <a:pPr lvl="1"/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comunicación y lenguaje, </a:t>
            </a:r>
          </a:p>
          <a:p>
            <a:pPr lvl="1"/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flexibilidad mental y </a:t>
            </a:r>
            <a:r>
              <a:rPr lang="es-MX" b="1" dirty="0" err="1" smtClean="0">
                <a:solidFill>
                  <a:schemeClr val="accent5">
                    <a:lumMod val="75000"/>
                  </a:schemeClr>
                </a:solidFill>
              </a:rPr>
              <a:t>comportamental</a:t>
            </a:r>
            <a:endParaRPr lang="es-P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…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MX" b="1" dirty="0" err="1" smtClean="0">
                <a:solidFill>
                  <a:schemeClr val="accent5">
                    <a:lumMod val="75000"/>
                  </a:schemeClr>
                </a:solidFill>
              </a:rPr>
              <a:t>Cabanillas</a:t>
            </a:r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 Pozo, Sarriá Sánchez, Méndez  </a:t>
            </a:r>
            <a:r>
              <a:rPr lang="es-MX" b="1" dirty="0" err="1" smtClean="0">
                <a:solidFill>
                  <a:schemeClr val="accent5">
                    <a:lumMod val="75000"/>
                  </a:schemeClr>
                </a:solidFill>
              </a:rPr>
              <a:t>Zaballos</a:t>
            </a:r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., 2006 “Estrés en madres de personas con trastornos del espectro autista”.</a:t>
            </a:r>
            <a:endParaRPr lang="es-P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39 madres entre 32 y 63 años (hijos entre 2 y 27 años)/ Tomaron en cuenta otras variables para la adaptación al estrés, además del papel del autismo en la familia</a:t>
            </a:r>
            <a:endParaRPr lang="es-P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Apoyo social</a:t>
            </a:r>
            <a:endParaRPr lang="es-P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Percepción del problema</a:t>
            </a:r>
            <a:endParaRPr lang="es-P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Encontraron que el 87% de las madres del estudio presentaban niveles de estrés clínicamente significativos.</a:t>
            </a:r>
            <a:endParaRPr lang="es-P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…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Las madres con alto nivel de sentido de coherencia</a:t>
            </a:r>
            <a:endParaRPr lang="es-P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Más confianza en sí mismas para manejar las situaciones que se les plantean, mejor ajuste y adaptación al estrés. </a:t>
            </a:r>
            <a:endParaRPr lang="es-P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lvl="1"/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      apoyo social       nivel de estrés</a:t>
            </a:r>
          </a:p>
          <a:p>
            <a:pPr lvl="1">
              <a:buNone/>
            </a:pPr>
            <a:endParaRPr lang="es-P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MX" b="1" dirty="0" smtClean="0">
                <a:solidFill>
                  <a:schemeClr val="accent5">
                    <a:lumMod val="75000"/>
                  </a:schemeClr>
                </a:solidFill>
              </a:rPr>
              <a:t>Concluyen que es importante la intervención psicológica para influir en la percepción subjetiva o valoración que puedan tener de las situaciones y el apoyo, de manera que se facilite su proceso de adaptación y mejoría en la calidad de vida de las familias.  </a:t>
            </a:r>
            <a:endParaRPr lang="es-PA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s-PA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3 Flecha arriba"/>
          <p:cNvSpPr/>
          <p:nvPr/>
        </p:nvSpPr>
        <p:spPr>
          <a:xfrm>
            <a:off x="1428728" y="2857496"/>
            <a:ext cx="285752" cy="64294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sp>
        <p:nvSpPr>
          <p:cNvPr id="5" name="4 Flecha abajo"/>
          <p:cNvSpPr/>
          <p:nvPr/>
        </p:nvSpPr>
        <p:spPr>
          <a:xfrm>
            <a:off x="3571868" y="2928934"/>
            <a:ext cx="285752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pic>
        <p:nvPicPr>
          <p:cNvPr id="6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5373216"/>
            <a:ext cx="1716088" cy="1477963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1584</Words>
  <Application>Microsoft Office PowerPoint</Application>
  <PresentationFormat>Presentación en pantalla (4:3)</PresentationFormat>
  <Paragraphs>162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29" baseType="lpstr">
      <vt:lpstr>Office Theme</vt:lpstr>
      <vt:lpstr>ASPECTO EMOCIONAL EN MADRES DE NIÑOS CON TRASTORNO DENTRO DEL ESPECTRO AUTISTA</vt:lpstr>
      <vt:lpstr>Introducción</vt:lpstr>
      <vt:lpstr>Según etapas…</vt:lpstr>
      <vt:lpstr>…</vt:lpstr>
      <vt:lpstr>Algunos antecedentes o estudios</vt:lpstr>
      <vt:lpstr>Otros pocos estudios…</vt:lpstr>
      <vt:lpstr>Algunos resultados…</vt:lpstr>
      <vt:lpstr>…</vt:lpstr>
      <vt:lpstr>…</vt:lpstr>
      <vt:lpstr>…</vt:lpstr>
      <vt:lpstr>Expectativas de Padres</vt:lpstr>
      <vt:lpstr>Proceso de descubrimiento …hay algo diferente en el desarrollo de su hijo </vt:lpstr>
      <vt:lpstr>Historia en común de las madres</vt:lpstr>
      <vt:lpstr>Comunicación del diagnóstico</vt:lpstr>
      <vt:lpstr>…</vt:lpstr>
      <vt:lpstr>Impacto emocional del diagnóstico…relacionado con sentimiento de pérdida.  </vt:lpstr>
      <vt:lpstr>Reacciones en otras etapas</vt:lpstr>
      <vt:lpstr>…</vt:lpstr>
      <vt:lpstr>¿Cómo se sintió o qué pensó ante la noticia del diagnóstico?</vt:lpstr>
      <vt:lpstr>Aspectos generales que al que se tiene que enfrentar el sistema familiar</vt:lpstr>
      <vt:lpstr>…</vt:lpstr>
      <vt:lpstr>Unión familiar</vt:lpstr>
      <vt:lpstr>Grupos de Apoyo</vt:lpstr>
      <vt:lpstr>Terapia de Grupo en la Fundación</vt:lpstr>
      <vt:lpstr>Observaciones</vt:lpstr>
      <vt:lpstr>Expresiones de participantes</vt:lpstr>
      <vt:lpstr>…</vt:lpstr>
      <vt:lpstr>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ASPECTO EMOCIONAL EN MADRES DE NIÑOS CON TRASTORNO DENTRO DEL ESPECTRO AUTISTA</dc:title>
  <dc:creator>Lorena</dc:creator>
  <cp:lastModifiedBy>Fundacion Soy Capaz</cp:lastModifiedBy>
  <cp:revision>77</cp:revision>
  <dcterms:created xsi:type="dcterms:W3CDTF">2008-10-18T01:27:14Z</dcterms:created>
  <dcterms:modified xsi:type="dcterms:W3CDTF">2015-05-06T19:58:10Z</dcterms:modified>
</cp:coreProperties>
</file>