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70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71" r:id="rId12"/>
    <p:sldId id="266" r:id="rId13"/>
    <p:sldId id="267" r:id="rId14"/>
    <p:sldId id="272" r:id="rId15"/>
    <p:sldId id="268" r:id="rId16"/>
    <p:sldId id="269" r:id="rId17"/>
  </p:sldIdLst>
  <p:sldSz cx="9144000" cy="6858000" type="screen4x3"/>
  <p:notesSz cx="6858000" cy="9144000"/>
  <p:defaultTextStyle>
    <a:defPPr>
      <a:defRPr lang="es-P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278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P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s-P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2E9D-DA84-492B-85D2-B1F57FCEE358}" type="datetimeFigureOut">
              <a:rPr lang="es-PA" smtClean="0"/>
              <a:pPr/>
              <a:t>07/15/2010</a:t>
            </a:fld>
            <a:endParaRPr lang="es-P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7BA70-1164-4D0D-8FC8-EFD23F4FFE13}" type="slidenum">
              <a:rPr lang="es-PA" smtClean="0"/>
              <a:pPr/>
              <a:t>‹#›</a:t>
            </a:fld>
            <a:endParaRPr lang="es-PA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P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P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2E9D-DA84-492B-85D2-B1F57FCEE358}" type="datetimeFigureOut">
              <a:rPr lang="es-PA" smtClean="0"/>
              <a:pPr/>
              <a:t>07/15/2010</a:t>
            </a:fld>
            <a:endParaRPr lang="es-P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7BA70-1164-4D0D-8FC8-EFD23F4FFE13}" type="slidenum">
              <a:rPr lang="es-PA" smtClean="0"/>
              <a:pPr/>
              <a:t>‹#›</a:t>
            </a:fld>
            <a:endParaRPr lang="es-PA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s-P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P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2E9D-DA84-492B-85D2-B1F57FCEE358}" type="datetimeFigureOut">
              <a:rPr lang="es-PA" smtClean="0"/>
              <a:pPr/>
              <a:t>07/15/2010</a:t>
            </a:fld>
            <a:endParaRPr lang="es-P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7BA70-1164-4D0D-8FC8-EFD23F4FFE13}" type="slidenum">
              <a:rPr lang="es-PA" smtClean="0"/>
              <a:pPr/>
              <a:t>‹#›</a:t>
            </a:fld>
            <a:endParaRPr lang="es-PA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P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P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2E9D-DA84-492B-85D2-B1F57FCEE358}" type="datetimeFigureOut">
              <a:rPr lang="es-PA" smtClean="0"/>
              <a:pPr/>
              <a:t>07/15/2010</a:t>
            </a:fld>
            <a:endParaRPr lang="es-P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7BA70-1164-4D0D-8FC8-EFD23F4FFE13}" type="slidenum">
              <a:rPr lang="es-PA" smtClean="0"/>
              <a:pPr/>
              <a:t>‹#›</a:t>
            </a:fld>
            <a:endParaRPr lang="es-PA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s-P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2E9D-DA84-492B-85D2-B1F57FCEE358}" type="datetimeFigureOut">
              <a:rPr lang="es-PA" smtClean="0"/>
              <a:pPr/>
              <a:t>07/15/2010</a:t>
            </a:fld>
            <a:endParaRPr lang="es-P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7BA70-1164-4D0D-8FC8-EFD23F4FFE13}" type="slidenum">
              <a:rPr lang="es-PA" smtClean="0"/>
              <a:pPr/>
              <a:t>‹#›</a:t>
            </a:fld>
            <a:endParaRPr lang="es-PA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P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P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P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2E9D-DA84-492B-85D2-B1F57FCEE358}" type="datetimeFigureOut">
              <a:rPr lang="es-PA" smtClean="0"/>
              <a:pPr/>
              <a:t>07/15/2010</a:t>
            </a:fld>
            <a:endParaRPr lang="es-P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7BA70-1164-4D0D-8FC8-EFD23F4FFE13}" type="slidenum">
              <a:rPr lang="es-PA" smtClean="0"/>
              <a:pPr/>
              <a:t>‹#›</a:t>
            </a:fld>
            <a:endParaRPr lang="es-PA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s-P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P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P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2E9D-DA84-492B-85D2-B1F57FCEE358}" type="datetimeFigureOut">
              <a:rPr lang="es-PA" smtClean="0"/>
              <a:pPr/>
              <a:t>07/15/2010</a:t>
            </a:fld>
            <a:endParaRPr lang="es-PA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7BA70-1164-4D0D-8FC8-EFD23F4FFE13}" type="slidenum">
              <a:rPr lang="es-PA" smtClean="0"/>
              <a:pPr/>
              <a:t>‹#›</a:t>
            </a:fld>
            <a:endParaRPr lang="es-PA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P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2E9D-DA84-492B-85D2-B1F57FCEE358}" type="datetimeFigureOut">
              <a:rPr lang="es-PA" smtClean="0"/>
              <a:pPr/>
              <a:t>07/15/2010</a:t>
            </a:fld>
            <a:endParaRPr lang="es-P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7BA70-1164-4D0D-8FC8-EFD23F4FFE13}" type="slidenum">
              <a:rPr lang="es-PA" smtClean="0"/>
              <a:pPr/>
              <a:t>‹#›</a:t>
            </a:fld>
            <a:endParaRPr lang="es-PA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2E9D-DA84-492B-85D2-B1F57FCEE358}" type="datetimeFigureOut">
              <a:rPr lang="es-PA" smtClean="0"/>
              <a:pPr/>
              <a:t>07/15/2010</a:t>
            </a:fld>
            <a:endParaRPr lang="es-PA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7BA70-1164-4D0D-8FC8-EFD23F4FFE13}" type="slidenum">
              <a:rPr lang="es-PA" smtClean="0"/>
              <a:pPr/>
              <a:t>‹#›</a:t>
            </a:fld>
            <a:endParaRPr lang="es-PA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P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P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2E9D-DA84-492B-85D2-B1F57FCEE358}" type="datetimeFigureOut">
              <a:rPr lang="es-PA" smtClean="0"/>
              <a:pPr/>
              <a:t>07/15/2010</a:t>
            </a:fld>
            <a:endParaRPr lang="es-P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7BA70-1164-4D0D-8FC8-EFD23F4FFE13}" type="slidenum">
              <a:rPr lang="es-PA" smtClean="0"/>
              <a:pPr/>
              <a:t>‹#›</a:t>
            </a:fld>
            <a:endParaRPr lang="es-PA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P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A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2E9D-DA84-492B-85D2-B1F57FCEE358}" type="datetimeFigureOut">
              <a:rPr lang="es-PA" smtClean="0"/>
              <a:pPr/>
              <a:t>07/15/2010</a:t>
            </a:fld>
            <a:endParaRPr lang="es-P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7BA70-1164-4D0D-8FC8-EFD23F4FFE13}" type="slidenum">
              <a:rPr lang="es-PA" smtClean="0"/>
              <a:pPr/>
              <a:t>‹#›</a:t>
            </a:fld>
            <a:endParaRPr lang="es-PA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s-P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P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992E9D-DA84-492B-85D2-B1F57FCEE358}" type="datetimeFigureOut">
              <a:rPr lang="es-PA" smtClean="0"/>
              <a:pPr/>
              <a:t>07/15/2010</a:t>
            </a:fld>
            <a:endParaRPr lang="es-P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E7BA70-1164-4D0D-8FC8-EFD23F4FFE13}" type="slidenum">
              <a:rPr lang="es-PA" smtClean="0"/>
              <a:pPr/>
              <a:t>‹#›</a:t>
            </a:fld>
            <a:endParaRPr lang="es-P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undacionsoycapaz.org/" TargetMode="External"/><Relationship Id="rId2" Type="http://schemas.openxmlformats.org/officeDocument/2006/relationships/hyperlink" Target="mailto:fundacionsoycapaz@yahoo.com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84784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s-PA" b="1" dirty="0" smtClean="0">
                <a:solidFill>
                  <a:schemeClr val="accent4">
                    <a:lumMod val="75000"/>
                  </a:schemeClr>
                </a:solidFill>
              </a:rPr>
              <a:t>EL MANEJO CONDUCTUAL EN NIÑOS Y NIÑAS CON TRASTORNOS GENERALIZADOS DEL DESARROLLO</a:t>
            </a:r>
            <a:endParaRPr lang="es-PA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s-PA" sz="5800" b="1" i="1" dirty="0">
                <a:solidFill>
                  <a:srgbClr val="0070C0"/>
                </a:solidFill>
              </a:rPr>
              <a:t>Lic. Luis León </a:t>
            </a:r>
            <a:endParaRPr lang="es-PA" sz="5800" b="1" i="1" dirty="0" smtClean="0">
              <a:solidFill>
                <a:srgbClr val="0070C0"/>
              </a:solidFill>
            </a:endParaRPr>
          </a:p>
          <a:p>
            <a:r>
              <a:rPr lang="es-PA" sz="2900" b="1" i="1" dirty="0" smtClean="0">
                <a:solidFill>
                  <a:srgbClr val="0070C0"/>
                </a:solidFill>
              </a:rPr>
              <a:t>Profesor </a:t>
            </a:r>
            <a:r>
              <a:rPr lang="es-PA" sz="2900" b="1" i="1" dirty="0">
                <a:solidFill>
                  <a:srgbClr val="0070C0"/>
                </a:solidFill>
              </a:rPr>
              <a:t>en la Facultad de Educación Social y Especial de </a:t>
            </a:r>
            <a:r>
              <a:rPr lang="es-PA" sz="2900" b="1" i="1" dirty="0" smtClean="0">
                <a:solidFill>
                  <a:srgbClr val="0070C0"/>
                </a:solidFill>
              </a:rPr>
              <a:t>UDELAS</a:t>
            </a:r>
          </a:p>
          <a:p>
            <a:r>
              <a:rPr lang="es-PA" sz="2900" b="1" dirty="0" smtClean="0">
                <a:solidFill>
                  <a:srgbClr val="0070C0"/>
                </a:solidFill>
              </a:rPr>
              <a:t>II Simposio de Autismo y Patologías Afines</a:t>
            </a:r>
            <a:br>
              <a:rPr lang="es-PA" sz="2900" b="1" dirty="0" smtClean="0">
                <a:solidFill>
                  <a:srgbClr val="0070C0"/>
                </a:solidFill>
              </a:rPr>
            </a:br>
            <a:r>
              <a:rPr lang="es-PA" sz="2900" b="1" i="1" dirty="0" smtClean="0">
                <a:solidFill>
                  <a:srgbClr val="0070C0"/>
                </a:solidFill>
              </a:rPr>
              <a:t>Fundación Soy Capaz </a:t>
            </a:r>
            <a:br>
              <a:rPr lang="es-PA" sz="2900" b="1" i="1" dirty="0" smtClean="0">
                <a:solidFill>
                  <a:srgbClr val="0070C0"/>
                </a:solidFill>
              </a:rPr>
            </a:br>
            <a:r>
              <a:rPr lang="es-PA" sz="2900" b="1" dirty="0" smtClean="0">
                <a:solidFill>
                  <a:srgbClr val="0070C0"/>
                </a:solidFill>
              </a:rPr>
              <a:t>Sábado 18 de Octubre de 2008</a:t>
            </a:r>
            <a:br>
              <a:rPr lang="es-PA" sz="2900" b="1" dirty="0" smtClean="0">
                <a:solidFill>
                  <a:srgbClr val="0070C0"/>
                </a:solidFill>
              </a:rPr>
            </a:br>
            <a:r>
              <a:rPr lang="es-PA" sz="2900" b="1" dirty="0" smtClean="0">
                <a:solidFill>
                  <a:srgbClr val="0070C0"/>
                </a:solidFill>
              </a:rPr>
              <a:t>Auditorio José Dolores </a:t>
            </a:r>
            <a:r>
              <a:rPr lang="es-PA" sz="2900" b="1" dirty="0" smtClean="0">
                <a:solidFill>
                  <a:srgbClr val="0070C0"/>
                </a:solidFill>
              </a:rPr>
              <a:t>Moscote</a:t>
            </a:r>
            <a:r>
              <a:rPr lang="es-PA" sz="2900" b="1" dirty="0" smtClean="0">
                <a:solidFill>
                  <a:srgbClr val="0070C0"/>
                </a:solidFill>
              </a:rPr>
              <a:t>, Universidad de Panamá</a:t>
            </a:r>
            <a:endParaRPr lang="es-PA" sz="2900" b="1" i="1" dirty="0" smtClean="0">
              <a:solidFill>
                <a:srgbClr val="0070C0"/>
              </a:solidFill>
            </a:endParaRPr>
          </a:p>
        </p:txBody>
      </p:sp>
      <p:pic>
        <p:nvPicPr>
          <p:cNvPr id="4" name="Picture 7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91400" y="5373216"/>
            <a:ext cx="1716088" cy="1477963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  <p:pic>
        <p:nvPicPr>
          <p:cNvPr id="5" name="Picture 7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380037"/>
            <a:ext cx="1716088" cy="1477963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A" b="1" dirty="0" smtClean="0">
                <a:solidFill>
                  <a:schemeClr val="accent1">
                    <a:lumMod val="75000"/>
                  </a:schemeClr>
                </a:solidFill>
              </a:rPr>
              <a:t>LA EXTINCIÓN ANTE LA RABIETA</a:t>
            </a:r>
            <a:endParaRPr lang="es-PA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s-PA" sz="2800" b="1" dirty="0" smtClean="0">
                <a:solidFill>
                  <a:srgbClr val="C00000"/>
                </a:solidFill>
              </a:rPr>
              <a:t>La rabieta se produce en situaciones de frustración:</a:t>
            </a:r>
          </a:p>
          <a:p>
            <a:pPr lvl="1">
              <a:buFont typeface="Wingdings" pitchFamily="2" charset="2"/>
              <a:buChar char="Ø"/>
            </a:pPr>
            <a:r>
              <a:rPr lang="es-PA" b="1" dirty="0" smtClean="0">
                <a:solidFill>
                  <a:srgbClr val="C00000"/>
                </a:solidFill>
              </a:rPr>
              <a:t>Pérdida de alguna recompensa esperada.</a:t>
            </a:r>
          </a:p>
          <a:p>
            <a:pPr lvl="1">
              <a:buFont typeface="Wingdings" pitchFamily="2" charset="2"/>
              <a:buChar char="Ø"/>
            </a:pPr>
            <a:r>
              <a:rPr lang="es-PA" b="1" dirty="0" smtClean="0">
                <a:solidFill>
                  <a:srgbClr val="C00000"/>
                </a:solidFill>
              </a:rPr>
              <a:t>Cambios en la rutina.</a:t>
            </a:r>
          </a:p>
          <a:p>
            <a:pPr>
              <a:buFont typeface="Wingdings" pitchFamily="2" charset="2"/>
              <a:buChar char="Ø"/>
            </a:pPr>
            <a:r>
              <a:rPr lang="es-PA" sz="2800" b="1" dirty="0" smtClean="0">
                <a:solidFill>
                  <a:srgbClr val="C00000"/>
                </a:solidFill>
              </a:rPr>
              <a:t>Ésta empeora por circunstancias sociales:</a:t>
            </a:r>
          </a:p>
          <a:p>
            <a:pPr lvl="1">
              <a:buFont typeface="Wingdings" pitchFamily="2" charset="2"/>
              <a:buChar char="Ø"/>
            </a:pPr>
            <a:r>
              <a:rPr lang="es-PA" b="1" dirty="0" smtClean="0">
                <a:solidFill>
                  <a:srgbClr val="C00000"/>
                </a:solidFill>
              </a:rPr>
              <a:t>Los padres se dan “por vencidos y acceden frente a las demandas del niño.</a:t>
            </a:r>
          </a:p>
          <a:p>
            <a:pPr lvl="1">
              <a:buFont typeface="Wingdings" pitchFamily="2" charset="2"/>
              <a:buChar char="Ø"/>
            </a:pPr>
            <a:r>
              <a:rPr lang="es-PA" b="1" dirty="0" smtClean="0">
                <a:solidFill>
                  <a:srgbClr val="C00000"/>
                </a:solidFill>
              </a:rPr>
              <a:t>Los padres lo miman o acarician de inmediato, producida la agresión.</a:t>
            </a:r>
          </a:p>
          <a:p>
            <a:endParaRPr lang="es-PA" sz="3600" dirty="0"/>
          </a:p>
        </p:txBody>
      </p:sp>
      <p:pic>
        <p:nvPicPr>
          <p:cNvPr id="6" name="Picture 7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91400" y="5373216"/>
            <a:ext cx="1716088" cy="1477963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A" b="1" dirty="0" smtClean="0">
                <a:solidFill>
                  <a:schemeClr val="accent1">
                    <a:lumMod val="75000"/>
                  </a:schemeClr>
                </a:solidFill>
              </a:rPr>
              <a:t>LA EXTINCIÓN ANTE LA RABIETA</a:t>
            </a:r>
            <a:endParaRPr lang="es-PA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s-PA" b="1" dirty="0" smtClean="0">
                <a:solidFill>
                  <a:srgbClr val="C00000"/>
                </a:solidFill>
              </a:rPr>
              <a:t>La misma disminuye cuando se ignora; se extingue cuando pierde su valor comunicativo con el niño.</a:t>
            </a:r>
          </a:p>
          <a:p>
            <a:pPr>
              <a:buFont typeface="Wingdings" pitchFamily="2" charset="2"/>
              <a:buChar char="Ø"/>
            </a:pPr>
            <a:r>
              <a:rPr lang="es-PA" b="1" dirty="0" smtClean="0">
                <a:solidFill>
                  <a:srgbClr val="C00000"/>
                </a:solidFill>
              </a:rPr>
              <a:t>Si el niño la presenta para obtener afecto y atención, el ignorarlo disminuirá la rabieta.</a:t>
            </a:r>
          </a:p>
          <a:p>
            <a:pPr>
              <a:buFont typeface="Wingdings" pitchFamily="2" charset="2"/>
              <a:buChar char="Ø"/>
            </a:pPr>
            <a:r>
              <a:rPr lang="es-PA" b="1" dirty="0" smtClean="0">
                <a:solidFill>
                  <a:srgbClr val="C00000"/>
                </a:solidFill>
              </a:rPr>
              <a:t>Si lo hace para evadir responsabilidades, el ignorarlo aumentará la rabieta porque se siente recompensado.</a:t>
            </a:r>
          </a:p>
          <a:p>
            <a:endParaRPr lang="es-PA" dirty="0"/>
          </a:p>
        </p:txBody>
      </p:sp>
      <p:pic>
        <p:nvPicPr>
          <p:cNvPr id="6" name="Picture 7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91400" y="5373216"/>
            <a:ext cx="1716088" cy="1477963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A" b="1" dirty="0" smtClean="0">
                <a:solidFill>
                  <a:schemeClr val="accent1">
                    <a:lumMod val="75000"/>
                  </a:schemeClr>
                </a:solidFill>
              </a:rPr>
              <a:t>LA EXTINCIÓN ANTE LA autolesión</a:t>
            </a:r>
            <a:endParaRPr lang="es-PA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PA" b="1" dirty="0" smtClean="0">
                <a:solidFill>
                  <a:srgbClr val="C00000"/>
                </a:solidFill>
              </a:rPr>
              <a:t>La extinción es efectiva si el niño no es muy autodestructivo.</a:t>
            </a:r>
          </a:p>
          <a:p>
            <a:r>
              <a:rPr lang="es-PA" b="1" dirty="0" smtClean="0">
                <a:solidFill>
                  <a:srgbClr val="C00000"/>
                </a:solidFill>
              </a:rPr>
              <a:t>La automutilación es una forma de comunicación, por tanto el lenguaje debe mejorarse para disminuir aquélla.</a:t>
            </a:r>
          </a:p>
          <a:p>
            <a:r>
              <a:rPr lang="es-PA" b="1" dirty="0" smtClean="0">
                <a:solidFill>
                  <a:srgbClr val="C00000"/>
                </a:solidFill>
              </a:rPr>
              <a:t>Si el niño se hace mucho daño y la extinción no es efectiva, se deben aplicar correctivos drásticos: el castigo físico, por ejemplo.</a:t>
            </a:r>
          </a:p>
          <a:p>
            <a:r>
              <a:rPr lang="es-PA" b="1" dirty="0" smtClean="0">
                <a:solidFill>
                  <a:srgbClr val="C00000"/>
                </a:solidFill>
              </a:rPr>
              <a:t>La preocupación y el afecto mantienen la conducta autodestructiva.</a:t>
            </a:r>
            <a:endParaRPr lang="es-PA" b="1" dirty="0">
              <a:solidFill>
                <a:srgbClr val="C00000"/>
              </a:solidFill>
            </a:endParaRPr>
          </a:p>
        </p:txBody>
      </p:sp>
      <p:pic>
        <p:nvPicPr>
          <p:cNvPr id="5" name="Picture 7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91400" y="5373216"/>
            <a:ext cx="1716088" cy="1477963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PA" sz="4800" dirty="0" smtClean="0">
                <a:solidFill>
                  <a:schemeClr val="accent1">
                    <a:lumMod val="75000"/>
                  </a:schemeClr>
                </a:solidFill>
              </a:rPr>
              <a:t>LA EXTINCIÓN </a:t>
            </a:r>
            <a:r>
              <a:rPr lang="es-PA" dirty="0" smtClean="0">
                <a:solidFill>
                  <a:schemeClr val="accent1">
                    <a:lumMod val="75000"/>
                  </a:schemeClr>
                </a:solidFill>
              </a:rPr>
              <a:t>Ante el comportamiento auto estimulatorio</a:t>
            </a:r>
            <a:endParaRPr lang="es-PA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PA" sz="4000" b="1" dirty="0" smtClean="0">
                <a:solidFill>
                  <a:srgbClr val="C00000"/>
                </a:solidFill>
              </a:rPr>
              <a:t>La </a:t>
            </a:r>
            <a:r>
              <a:rPr lang="es-PA" sz="4000" b="1" dirty="0" smtClean="0">
                <a:solidFill>
                  <a:srgbClr val="C00000"/>
                </a:solidFill>
              </a:rPr>
              <a:t>auto estimulación </a:t>
            </a:r>
            <a:r>
              <a:rPr lang="es-PA" sz="4000" b="1" dirty="0" smtClean="0">
                <a:solidFill>
                  <a:srgbClr val="C00000"/>
                </a:solidFill>
              </a:rPr>
              <a:t>se mantiene si se le brinda algún tipo de atención.</a:t>
            </a:r>
          </a:p>
          <a:p>
            <a:r>
              <a:rPr lang="es-PA" sz="4000" b="1" dirty="0" smtClean="0">
                <a:solidFill>
                  <a:srgbClr val="C00000"/>
                </a:solidFill>
              </a:rPr>
              <a:t>Esta puede eliminarse si se le castiga, pero, en el futuro, será reemplazada por otra que podrá ser más molesta que la anterior</a:t>
            </a:r>
            <a:r>
              <a:rPr lang="es-PA" sz="4000" b="1" dirty="0" smtClean="0">
                <a:solidFill>
                  <a:srgbClr val="C00000"/>
                </a:solidFill>
              </a:rPr>
              <a:t>.</a:t>
            </a:r>
            <a:endParaRPr lang="es-PA" sz="4000" b="1" dirty="0" smtClean="0">
              <a:solidFill>
                <a:srgbClr val="C00000"/>
              </a:solidFill>
            </a:endParaRPr>
          </a:p>
        </p:txBody>
      </p:sp>
      <p:pic>
        <p:nvPicPr>
          <p:cNvPr id="5" name="Picture 7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31644" y="5517232"/>
            <a:ext cx="1548868" cy="1333947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PA" sz="4800" dirty="0" smtClean="0">
                <a:solidFill>
                  <a:schemeClr val="accent1">
                    <a:lumMod val="75000"/>
                  </a:schemeClr>
                </a:solidFill>
              </a:rPr>
              <a:t>LA EXTINCIÓN </a:t>
            </a:r>
            <a:r>
              <a:rPr lang="es-PA" dirty="0" smtClean="0">
                <a:solidFill>
                  <a:schemeClr val="accent1">
                    <a:lumMod val="75000"/>
                  </a:schemeClr>
                </a:solidFill>
              </a:rPr>
              <a:t>Ante el comportamiento auto estimulatorio</a:t>
            </a:r>
            <a:endParaRPr lang="es-PA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s-PA" b="1" dirty="0" smtClean="0">
                <a:solidFill>
                  <a:srgbClr val="C00000"/>
                </a:solidFill>
              </a:rPr>
              <a:t>La </a:t>
            </a:r>
            <a:r>
              <a:rPr lang="es-PA" b="1" dirty="0" smtClean="0">
                <a:solidFill>
                  <a:srgbClr val="C00000"/>
                </a:solidFill>
              </a:rPr>
              <a:t>conducta </a:t>
            </a:r>
            <a:r>
              <a:rPr lang="es-PA" b="1" dirty="0" smtClean="0">
                <a:solidFill>
                  <a:srgbClr val="C00000"/>
                </a:solidFill>
              </a:rPr>
              <a:t>auto estimulatoria </a:t>
            </a:r>
            <a:r>
              <a:rPr lang="es-PA" b="1" dirty="0" smtClean="0">
                <a:solidFill>
                  <a:srgbClr val="C00000"/>
                </a:solidFill>
              </a:rPr>
              <a:t>disminuye en la medida que se aprenden otros comportamientos socialmente apropiados.</a:t>
            </a:r>
          </a:p>
          <a:p>
            <a:r>
              <a:rPr lang="es-PA" b="1" dirty="0" smtClean="0">
                <a:solidFill>
                  <a:srgbClr val="C00000"/>
                </a:solidFill>
              </a:rPr>
              <a:t>La </a:t>
            </a:r>
            <a:r>
              <a:rPr lang="es-PA" b="1" dirty="0" smtClean="0">
                <a:solidFill>
                  <a:srgbClr val="C00000"/>
                </a:solidFill>
              </a:rPr>
              <a:t>auto estimulación </a:t>
            </a:r>
            <a:r>
              <a:rPr lang="es-PA" b="1" dirty="0" smtClean="0">
                <a:solidFill>
                  <a:srgbClr val="C00000"/>
                </a:solidFill>
              </a:rPr>
              <a:t>puede emplearse para bloquear, impidiendo o retrasando, otros tipos de aprendizajes.</a:t>
            </a:r>
          </a:p>
          <a:p>
            <a:r>
              <a:rPr lang="es-PA" b="1" dirty="0" smtClean="0">
                <a:solidFill>
                  <a:srgbClr val="C00000"/>
                </a:solidFill>
              </a:rPr>
              <a:t>Ésta en sí misma representa un refuerzo para el niño, manteniendo activo su aparato sensorial.</a:t>
            </a:r>
            <a:endParaRPr lang="es-PA" b="1" dirty="0">
              <a:solidFill>
                <a:srgbClr val="C00000"/>
              </a:solidFill>
            </a:endParaRPr>
          </a:p>
        </p:txBody>
      </p:sp>
      <p:pic>
        <p:nvPicPr>
          <p:cNvPr id="5" name="Picture 7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96336" y="5517232"/>
            <a:ext cx="1548868" cy="1333947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PA" b="1" dirty="0" smtClean="0">
                <a:solidFill>
                  <a:schemeClr val="accent1">
                    <a:lumMod val="75000"/>
                  </a:schemeClr>
                </a:solidFill>
              </a:rPr>
              <a:t>La hipercorrección </a:t>
            </a:r>
            <a:r>
              <a:rPr lang="es-PA" b="1" dirty="0" smtClean="0">
                <a:solidFill>
                  <a:schemeClr val="accent1">
                    <a:lumMod val="75000"/>
                  </a:schemeClr>
                </a:solidFill>
              </a:rPr>
              <a:t>(sobre corrección)</a:t>
            </a:r>
            <a:endParaRPr lang="es-PA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214942" y="2071678"/>
            <a:ext cx="3552820" cy="45259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s-PA" sz="2000" b="1" dirty="0" smtClean="0">
                <a:solidFill>
                  <a:srgbClr val="C00000"/>
                </a:solidFill>
              </a:rPr>
              <a:t>La restitución y la práctica positiva, topográficamente se relaciona con la conducta inadecuada.</a:t>
            </a:r>
          </a:p>
          <a:p>
            <a:r>
              <a:rPr lang="es-PA" sz="2000" b="1" dirty="0" smtClean="0">
                <a:solidFill>
                  <a:srgbClr val="C00000"/>
                </a:solidFill>
              </a:rPr>
              <a:t>La corrección se hace inmediatamente ocurrido el comportamiento desviado.</a:t>
            </a:r>
          </a:p>
          <a:p>
            <a:r>
              <a:rPr lang="es-PA" sz="2000" b="1" dirty="0" smtClean="0">
                <a:solidFill>
                  <a:srgbClr val="C00000"/>
                </a:solidFill>
              </a:rPr>
              <a:t>El tiempo que se emplea en el acto correctivo debe ser prolongado.</a:t>
            </a:r>
          </a:p>
          <a:p>
            <a:r>
              <a:rPr lang="es-PA" sz="2000" b="1" dirty="0" smtClean="0">
                <a:solidFill>
                  <a:srgbClr val="C00000"/>
                </a:solidFill>
              </a:rPr>
              <a:t>La tarea debe ser ejecutada activamente por el niño. (hecho </a:t>
            </a:r>
            <a:r>
              <a:rPr lang="es-PA" sz="2000" b="1" dirty="0" smtClean="0">
                <a:solidFill>
                  <a:srgbClr val="C00000"/>
                </a:solidFill>
              </a:rPr>
              <a:t>aversión)</a:t>
            </a:r>
            <a:endParaRPr lang="es-PA" sz="2000" b="1" dirty="0">
              <a:solidFill>
                <a:srgbClr val="C00000"/>
              </a:solidFill>
            </a:endParaRPr>
          </a:p>
        </p:txBody>
      </p:sp>
      <p:cxnSp>
        <p:nvCxnSpPr>
          <p:cNvPr id="5" name="4 Conector recto de flecha"/>
          <p:cNvCxnSpPr>
            <a:stCxn id="2" idx="2"/>
            <a:endCxn id="14" idx="0"/>
          </p:cNvCxnSpPr>
          <p:nvPr/>
        </p:nvCxnSpPr>
        <p:spPr>
          <a:xfrm rot="16200000" flipH="1">
            <a:off x="5511010" y="432590"/>
            <a:ext cx="347650" cy="207327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5 CuadroTexto"/>
          <p:cNvSpPr txBox="1"/>
          <p:nvPr/>
        </p:nvSpPr>
        <p:spPr>
          <a:xfrm>
            <a:off x="2285984" y="1500174"/>
            <a:ext cx="9509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A" sz="2400" b="1" dirty="0" smtClean="0"/>
              <a:t>TIPOS</a:t>
            </a:r>
            <a:endParaRPr lang="es-PA" sz="2400" b="1" dirty="0"/>
          </a:p>
        </p:txBody>
      </p:sp>
      <p:sp>
        <p:nvSpPr>
          <p:cNvPr id="7" name="6 Rectángulo"/>
          <p:cNvSpPr/>
          <p:nvPr/>
        </p:nvSpPr>
        <p:spPr>
          <a:xfrm>
            <a:off x="467544" y="2000240"/>
            <a:ext cx="4248472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sz="2400" b="1" dirty="0" smtClean="0">
                <a:solidFill>
                  <a:srgbClr val="FFFF00"/>
                </a:solidFill>
              </a:rPr>
              <a:t>Sobre corrección </a:t>
            </a:r>
            <a:r>
              <a:rPr lang="es-PA" sz="2400" b="1" dirty="0" smtClean="0">
                <a:solidFill>
                  <a:srgbClr val="FFFF00"/>
                </a:solidFill>
              </a:rPr>
              <a:t>Restitucional</a:t>
            </a:r>
            <a:endParaRPr lang="es-PA" sz="2400" b="1" dirty="0">
              <a:solidFill>
                <a:srgbClr val="FFFF00"/>
              </a:solidFill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395536" y="2571744"/>
            <a:ext cx="421484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A" sz="2000" b="1" dirty="0" smtClean="0">
                <a:solidFill>
                  <a:schemeClr val="bg2">
                    <a:lumMod val="50000"/>
                  </a:schemeClr>
                </a:solidFill>
              </a:rPr>
              <a:t>Se restituye la conducta inapropiada corrigiendo la situación, restaurando el ambiente.</a:t>
            </a:r>
            <a:endParaRPr lang="es-PA" sz="2000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323528" y="4357694"/>
            <a:ext cx="4392488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sz="2000" b="1" dirty="0" smtClean="0">
                <a:solidFill>
                  <a:srgbClr val="FFFF00"/>
                </a:solidFill>
              </a:rPr>
              <a:t>Sobre corrección </a:t>
            </a:r>
            <a:r>
              <a:rPr lang="es-PA" sz="2000" b="1" dirty="0" smtClean="0">
                <a:solidFill>
                  <a:srgbClr val="FFFF00"/>
                </a:solidFill>
              </a:rPr>
              <a:t>por práctica positiva.</a:t>
            </a:r>
            <a:endParaRPr lang="es-PA" sz="2000" b="1" dirty="0">
              <a:solidFill>
                <a:srgbClr val="FFFF00"/>
              </a:solidFill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323528" y="5072074"/>
            <a:ext cx="450059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A" sz="2000" b="1" dirty="0" smtClean="0">
                <a:solidFill>
                  <a:schemeClr val="bg2">
                    <a:lumMod val="50000"/>
                  </a:schemeClr>
                </a:solidFill>
              </a:rPr>
              <a:t>Ejecución de movimientos apropiados, físicamente incompatibles con la conducta inapropiada .</a:t>
            </a:r>
            <a:endParaRPr lang="es-PA" sz="2000" b="1" dirty="0">
              <a:solidFill>
                <a:schemeClr val="bg2">
                  <a:lumMod val="50000"/>
                </a:schemeClr>
              </a:solidFill>
            </a:endParaRPr>
          </a:p>
        </p:txBody>
      </p:sp>
      <p:cxnSp>
        <p:nvCxnSpPr>
          <p:cNvPr id="12" name="11 Conector recto de flecha"/>
          <p:cNvCxnSpPr>
            <a:stCxn id="2" idx="2"/>
            <a:endCxn id="6" idx="0"/>
          </p:cNvCxnSpPr>
          <p:nvPr/>
        </p:nvCxnSpPr>
        <p:spPr>
          <a:xfrm rot="5400000">
            <a:off x="3602431" y="454405"/>
            <a:ext cx="204774" cy="1886765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Rectángulo"/>
          <p:cNvSpPr/>
          <p:nvPr/>
        </p:nvSpPr>
        <p:spPr>
          <a:xfrm>
            <a:off x="5715008" y="1643050"/>
            <a:ext cx="20129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PA" b="1" dirty="0" smtClean="0"/>
              <a:t>CARACTERÍSTICAS:</a:t>
            </a:r>
          </a:p>
        </p:txBody>
      </p:sp>
      <p:pic>
        <p:nvPicPr>
          <p:cNvPr id="13" name="Picture 7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72479" y="6021288"/>
            <a:ext cx="971521" cy="836712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500"/>
                            </p:stCondLst>
                            <p:childTnLst>
                              <p:par>
                                <p:cTn id="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000"/>
                            </p:stCondLst>
                            <p:childTnLst>
                              <p:par>
                                <p:cTn id="3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500"/>
                            </p:stCondLst>
                            <p:childTnLst>
                              <p:par>
                                <p:cTn id="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0"/>
                            </p:stCondLst>
                            <p:childTnLst>
                              <p:par>
                                <p:cTn id="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500"/>
                            </p:stCondLst>
                            <p:childTnLst>
                              <p:par>
                                <p:cTn id="5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animBg="1"/>
      <p:bldP spid="6" grpId="0"/>
      <p:bldP spid="7" grpId="0" animBg="1"/>
      <p:bldP spid="8" grpId="0"/>
      <p:bldP spid="9" grpId="0" animBg="1"/>
      <p:bldP spid="10" grpId="0"/>
      <p:bldP spid="1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11560" y="332656"/>
            <a:ext cx="7772400" cy="1470025"/>
          </a:xfrm>
        </p:spPr>
        <p:txBody>
          <a:bodyPr>
            <a:noAutofit/>
          </a:bodyPr>
          <a:lstStyle/>
          <a:p>
            <a:r>
              <a:rPr lang="es-PA" sz="8000" b="1" dirty="0">
                <a:solidFill>
                  <a:schemeClr val="accent2">
                    <a:lumMod val="75000"/>
                  </a:schemeClr>
                </a:solidFill>
              </a:rPr>
              <a:t>G</a:t>
            </a:r>
            <a:r>
              <a:rPr lang="es-PA" sz="8000" b="1" dirty="0" smtClean="0">
                <a:solidFill>
                  <a:schemeClr val="accent2">
                    <a:lumMod val="75000"/>
                  </a:schemeClr>
                </a:solidFill>
              </a:rPr>
              <a:t>racias</a:t>
            </a:r>
            <a:endParaRPr lang="es-PA" sz="8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288032" y="2708920"/>
            <a:ext cx="5220072" cy="2088232"/>
          </a:xfrm>
        </p:spPr>
        <p:txBody>
          <a:bodyPr>
            <a:noAutofit/>
          </a:bodyPr>
          <a:lstStyle/>
          <a:p>
            <a:r>
              <a:rPr lang="en-US" sz="2800" b="1" dirty="0" smtClean="0">
                <a:solidFill>
                  <a:srgbClr val="3366FF"/>
                </a:solidFill>
                <a:hlinkClick r:id="rId2"/>
              </a:rPr>
              <a:t>fundacionsoycapaz@yahoo.com</a:t>
            </a:r>
            <a:endParaRPr lang="en-US" sz="2800" b="1" dirty="0" smtClean="0">
              <a:solidFill>
                <a:srgbClr val="3366FF"/>
              </a:solidFill>
            </a:endParaRPr>
          </a:p>
          <a:p>
            <a:r>
              <a:rPr lang="en-US" sz="2800" b="1" dirty="0" smtClean="0">
                <a:solidFill>
                  <a:srgbClr val="3366FF"/>
                </a:solidFill>
                <a:hlinkClick r:id="rId3"/>
              </a:rPr>
              <a:t>www.fundacionsoycapaz.org</a:t>
            </a:r>
            <a:endParaRPr lang="en-US" sz="2800" b="1" dirty="0" smtClean="0">
              <a:solidFill>
                <a:srgbClr val="3366FF"/>
              </a:solidFill>
            </a:endParaRPr>
          </a:p>
          <a:p>
            <a:r>
              <a:rPr lang="en-US" sz="2800" b="1" dirty="0" smtClean="0">
                <a:solidFill>
                  <a:srgbClr val="3366FF"/>
                </a:solidFill>
              </a:rPr>
              <a:t>Face book: </a:t>
            </a:r>
            <a:r>
              <a:rPr lang="en-US" sz="2800" b="1" dirty="0" smtClean="0">
                <a:solidFill>
                  <a:srgbClr val="3366FF"/>
                </a:solidFill>
              </a:rPr>
              <a:t>fundacionsoycapaz</a:t>
            </a:r>
            <a:endParaRPr lang="en-US" sz="2800" b="1" dirty="0" smtClean="0">
              <a:solidFill>
                <a:srgbClr val="3366FF"/>
              </a:solidFill>
            </a:endParaRPr>
          </a:p>
          <a:p>
            <a:r>
              <a:rPr lang="en-US" sz="2800" b="1" dirty="0" smtClean="0">
                <a:solidFill>
                  <a:srgbClr val="3366FF"/>
                </a:solidFill>
              </a:rPr>
              <a:t>507-226-4227</a:t>
            </a:r>
          </a:p>
          <a:p>
            <a:endParaRPr lang="en-US" sz="2800" b="1" dirty="0" smtClean="0">
              <a:solidFill>
                <a:srgbClr val="3366FF"/>
              </a:solidFill>
            </a:endParaRPr>
          </a:p>
          <a:p>
            <a:endParaRPr lang="es-PA" sz="2800" b="1" dirty="0">
              <a:solidFill>
                <a:srgbClr val="3366FF"/>
              </a:solidFill>
            </a:endParaRPr>
          </a:p>
        </p:txBody>
      </p:sp>
      <p:pic>
        <p:nvPicPr>
          <p:cNvPr id="3" name="Picture 7" descr="LOG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80112" y="2118401"/>
            <a:ext cx="3528392" cy="3038791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PA" sz="4000" b="1" dirty="0" smtClean="0">
                <a:solidFill>
                  <a:schemeClr val="accent1">
                    <a:lumMod val="75000"/>
                  </a:schemeClr>
                </a:solidFill>
              </a:rPr>
              <a:t>EL qué De LA TERAPIA CONDUCTUAL</a:t>
            </a:r>
            <a:endParaRPr lang="es-PA" sz="4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342282" y="2285992"/>
            <a:ext cx="254710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PA" sz="2400" b="1" dirty="0" smtClean="0">
                <a:solidFill>
                  <a:srgbClr val="00B050"/>
                </a:solidFill>
              </a:rPr>
              <a:t>LA MODIFICACIÓN</a:t>
            </a:r>
          </a:p>
          <a:p>
            <a:pPr algn="ctr"/>
            <a:r>
              <a:rPr lang="es-PA" sz="2400" b="1" dirty="0" smtClean="0">
                <a:solidFill>
                  <a:srgbClr val="00B050"/>
                </a:solidFill>
              </a:rPr>
              <a:t>DE CONDUCTA</a:t>
            </a:r>
            <a:endParaRPr lang="es-PA" sz="2400" b="1" dirty="0">
              <a:solidFill>
                <a:srgbClr val="00B050"/>
              </a:solidFill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428596" y="3643314"/>
            <a:ext cx="230197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PA" sz="2400" b="1" dirty="0" smtClean="0">
                <a:solidFill>
                  <a:srgbClr val="00B050"/>
                </a:solidFill>
              </a:rPr>
              <a:t>Es un enfoque</a:t>
            </a:r>
          </a:p>
          <a:p>
            <a:pPr algn="ctr"/>
            <a:r>
              <a:rPr lang="es-PA" sz="2400" b="1" dirty="0" smtClean="0">
                <a:solidFill>
                  <a:srgbClr val="00B050"/>
                </a:solidFill>
              </a:rPr>
              <a:t>terapéutico que: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3143241" y="1500174"/>
            <a:ext cx="571504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A" sz="2400" b="1" dirty="0" smtClean="0">
                <a:solidFill>
                  <a:srgbClr val="C00000"/>
                </a:solidFill>
              </a:rPr>
              <a:t>Estructura</a:t>
            </a:r>
            <a:r>
              <a:rPr lang="es-PA" sz="2400" dirty="0" smtClean="0">
                <a:solidFill>
                  <a:srgbClr val="C00000"/>
                </a:solidFill>
              </a:rPr>
              <a:t> nuevos modos positivos de conducta y </a:t>
            </a:r>
            <a:r>
              <a:rPr lang="es-PA" sz="2400" b="1" dirty="0" smtClean="0">
                <a:solidFill>
                  <a:srgbClr val="C00000"/>
                </a:solidFill>
              </a:rPr>
              <a:t>reduce</a:t>
            </a:r>
            <a:r>
              <a:rPr lang="es-PA" sz="2400" dirty="0" smtClean="0">
                <a:solidFill>
                  <a:srgbClr val="C00000"/>
                </a:solidFill>
              </a:rPr>
              <a:t> modos conductuales indeseables o inadecuados, a través de una manipulación directa de la conducta.</a:t>
            </a:r>
          </a:p>
          <a:p>
            <a:r>
              <a:rPr lang="es-PA" sz="2400" dirty="0" smtClean="0">
                <a:solidFill>
                  <a:srgbClr val="C00000"/>
                </a:solidFill>
              </a:rPr>
              <a:t>(</a:t>
            </a:r>
            <a:r>
              <a:rPr lang="es-PA" sz="2400" dirty="0" smtClean="0">
                <a:solidFill>
                  <a:srgbClr val="C00000"/>
                </a:solidFill>
              </a:rPr>
              <a:t>Brengelman</a:t>
            </a:r>
            <a:r>
              <a:rPr lang="es-PA" sz="2400" dirty="0" smtClean="0">
                <a:solidFill>
                  <a:srgbClr val="C00000"/>
                </a:solidFill>
              </a:rPr>
              <a:t>, 1979)</a:t>
            </a:r>
            <a:endParaRPr lang="es-PA" sz="2400" dirty="0">
              <a:solidFill>
                <a:srgbClr val="C00000"/>
              </a:solidFill>
            </a:endParaRPr>
          </a:p>
        </p:txBody>
      </p:sp>
      <p:cxnSp>
        <p:nvCxnSpPr>
          <p:cNvPr id="8" name="7 Conector recto de flecha"/>
          <p:cNvCxnSpPr>
            <a:stCxn id="4" idx="2"/>
            <a:endCxn id="5" idx="0"/>
          </p:cNvCxnSpPr>
          <p:nvPr/>
        </p:nvCxnSpPr>
        <p:spPr>
          <a:xfrm rot="5400000">
            <a:off x="1334549" y="3362025"/>
            <a:ext cx="526325" cy="36252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 de flecha"/>
          <p:cNvCxnSpPr>
            <a:stCxn id="5" idx="3"/>
          </p:cNvCxnSpPr>
          <p:nvPr/>
        </p:nvCxnSpPr>
        <p:spPr>
          <a:xfrm flipV="1">
            <a:off x="2730573" y="2928934"/>
            <a:ext cx="198353" cy="112987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CuadroTexto"/>
          <p:cNvSpPr txBox="1"/>
          <p:nvPr/>
        </p:nvSpPr>
        <p:spPr>
          <a:xfrm>
            <a:off x="3214678" y="3857628"/>
            <a:ext cx="571504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A" sz="2400" b="1" dirty="0" smtClean="0">
                <a:solidFill>
                  <a:srgbClr val="7030A0"/>
                </a:solidFill>
              </a:rPr>
              <a:t>Parte de un análisis minucioso de las conductas poseídas y por instaurar, y del manejo preciso de contingencias que permitan aumentar la frecuencia de aparición de las conductas deseadas, en contra de las disruptivas.</a:t>
            </a:r>
          </a:p>
          <a:p>
            <a:r>
              <a:rPr lang="es-PA" sz="2400" b="1" dirty="0" smtClean="0">
                <a:solidFill>
                  <a:srgbClr val="7030A0"/>
                </a:solidFill>
              </a:rPr>
              <a:t>(</a:t>
            </a:r>
            <a:r>
              <a:rPr lang="es-PA" sz="2400" b="1" dirty="0" smtClean="0">
                <a:solidFill>
                  <a:srgbClr val="7030A0"/>
                </a:solidFill>
              </a:rPr>
              <a:t>Lovaas</a:t>
            </a:r>
            <a:r>
              <a:rPr lang="es-PA" sz="2400" b="1" dirty="0" smtClean="0">
                <a:solidFill>
                  <a:srgbClr val="7030A0"/>
                </a:solidFill>
              </a:rPr>
              <a:t>, 1981).</a:t>
            </a:r>
            <a:endParaRPr lang="es-PA" sz="2400" b="1" dirty="0">
              <a:solidFill>
                <a:srgbClr val="7030A0"/>
              </a:solidFill>
            </a:endParaRPr>
          </a:p>
        </p:txBody>
      </p:sp>
      <p:cxnSp>
        <p:nvCxnSpPr>
          <p:cNvPr id="13" name="12 Conector recto de flecha"/>
          <p:cNvCxnSpPr>
            <a:stCxn id="5" idx="3"/>
            <a:endCxn id="12" idx="1"/>
          </p:cNvCxnSpPr>
          <p:nvPr/>
        </p:nvCxnSpPr>
        <p:spPr>
          <a:xfrm>
            <a:off x="2730573" y="4058813"/>
            <a:ext cx="484105" cy="113764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7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91400" y="5373216"/>
            <a:ext cx="1716088" cy="1477963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500"/>
                            </p:stCondLst>
                            <p:childTnLst>
                              <p:par>
                                <p:cTn id="3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PA" sz="4000" b="1" dirty="0" smtClean="0">
                <a:solidFill>
                  <a:schemeClr val="accent1">
                    <a:lumMod val="75000"/>
                  </a:schemeClr>
                </a:solidFill>
              </a:rPr>
              <a:t>EL qué De LA TERAPIA CONDUCTUAL</a:t>
            </a:r>
            <a:endParaRPr lang="es-PA" sz="4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357158" y="1428736"/>
            <a:ext cx="319305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A" sz="2400" b="1" dirty="0" smtClean="0">
                <a:solidFill>
                  <a:srgbClr val="7030A0"/>
                </a:solidFill>
              </a:rPr>
              <a:t>El Enfoque Conductista</a:t>
            </a:r>
          </a:p>
          <a:p>
            <a:r>
              <a:rPr lang="es-PA" sz="2400" b="1" dirty="0" smtClean="0">
                <a:solidFill>
                  <a:srgbClr val="7030A0"/>
                </a:solidFill>
              </a:rPr>
              <a:t>se traduce en:</a:t>
            </a:r>
            <a:endParaRPr lang="es-PA" sz="2400" b="1" dirty="0">
              <a:solidFill>
                <a:srgbClr val="7030A0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3563888" y="1844824"/>
            <a:ext cx="1896674" cy="523220"/>
          </a:xfrm>
          <a:prstGeom prst="rect">
            <a:avLst/>
          </a:prstGeom>
          <a:solidFill>
            <a:schemeClr val="accent2"/>
          </a:solidFill>
        </p:spPr>
        <p:txBody>
          <a:bodyPr wrap="none" rtlCol="0">
            <a:spAutoFit/>
          </a:bodyPr>
          <a:lstStyle/>
          <a:p>
            <a:pPr algn="ctr"/>
            <a:r>
              <a:rPr lang="es-PA" sz="2800" b="1" dirty="0" smtClean="0">
                <a:solidFill>
                  <a:srgbClr val="FFFF00"/>
                </a:solidFill>
              </a:rPr>
              <a:t>PRINCIPIOS</a:t>
            </a:r>
            <a:endParaRPr lang="es-PA" sz="2800" b="1" dirty="0">
              <a:solidFill>
                <a:srgbClr val="FFFF00"/>
              </a:solidFill>
            </a:endParaRPr>
          </a:p>
        </p:txBody>
      </p:sp>
      <p:sp>
        <p:nvSpPr>
          <p:cNvPr id="7" name="6 Triángulo isósceles"/>
          <p:cNvSpPr/>
          <p:nvPr/>
        </p:nvSpPr>
        <p:spPr>
          <a:xfrm rot="10800000">
            <a:off x="1857356" y="2500306"/>
            <a:ext cx="1643074" cy="1000132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I</a:t>
            </a:r>
            <a:endParaRPr lang="es-PA" sz="4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8" name="7 Triángulo isósceles"/>
          <p:cNvSpPr/>
          <p:nvPr/>
        </p:nvSpPr>
        <p:spPr>
          <a:xfrm rot="10800000">
            <a:off x="5572132" y="2500306"/>
            <a:ext cx="1643074" cy="1000132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II</a:t>
            </a:r>
            <a:endParaRPr lang="es-PA" sz="4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28596" y="3931042"/>
            <a:ext cx="392909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A" sz="2400" b="1" dirty="0" smtClean="0">
                <a:solidFill>
                  <a:schemeClr val="accent6">
                    <a:lumMod val="50000"/>
                  </a:schemeClr>
                </a:solidFill>
              </a:rPr>
              <a:t>Una conducta determinada</a:t>
            </a:r>
          </a:p>
          <a:p>
            <a:r>
              <a:rPr lang="es-PA" sz="2400" b="1" dirty="0" smtClean="0">
                <a:solidFill>
                  <a:schemeClr val="accent6">
                    <a:lumMod val="50000"/>
                  </a:schemeClr>
                </a:solidFill>
              </a:rPr>
              <a:t>se mantiene y tiende a fortalecerse si se le recompensa.</a:t>
            </a:r>
            <a:endParaRPr lang="es-PA" sz="24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4572000" y="3929066"/>
            <a:ext cx="392909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A" sz="2400" dirty="0" smtClean="0">
                <a:solidFill>
                  <a:srgbClr val="7030A0"/>
                </a:solidFill>
              </a:rPr>
              <a:t>Una conducta no deseada decrece o se extingue si se le sanciona: </a:t>
            </a:r>
            <a:r>
              <a:rPr lang="es-PA" sz="2400" b="1" dirty="0" smtClean="0">
                <a:solidFill>
                  <a:srgbClr val="7030A0"/>
                </a:solidFill>
              </a:rPr>
              <a:t>Ignorándola</a:t>
            </a:r>
            <a:r>
              <a:rPr lang="es-PA" sz="2400" dirty="0" smtClean="0">
                <a:solidFill>
                  <a:srgbClr val="7030A0"/>
                </a:solidFill>
              </a:rPr>
              <a:t> o </a:t>
            </a:r>
            <a:r>
              <a:rPr lang="es-PA" sz="2400" b="1" dirty="0" smtClean="0">
                <a:solidFill>
                  <a:srgbClr val="7030A0"/>
                </a:solidFill>
              </a:rPr>
              <a:t>castigándola</a:t>
            </a:r>
            <a:r>
              <a:rPr lang="es-PA" sz="2400" dirty="0" smtClean="0">
                <a:solidFill>
                  <a:srgbClr val="7030A0"/>
                </a:solidFill>
              </a:rPr>
              <a:t>.</a:t>
            </a:r>
            <a:endParaRPr lang="es-PA" sz="2400" dirty="0">
              <a:solidFill>
                <a:srgbClr val="7030A0"/>
              </a:solidFill>
            </a:endParaRPr>
          </a:p>
        </p:txBody>
      </p:sp>
      <p:pic>
        <p:nvPicPr>
          <p:cNvPr id="11" name="Picture 7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91400" y="5373216"/>
            <a:ext cx="1716088" cy="1477963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8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500"/>
                            </p:stCondLst>
                            <p:childTnLst>
                              <p:par>
                                <p:cTn id="2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 animBg="1"/>
      <p:bldP spid="7" grpId="0" animBg="1"/>
      <p:bldP spid="8" grpId="0" animBg="1"/>
      <p:bldP spid="9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PA" sz="3600" b="1" dirty="0" smtClean="0">
                <a:solidFill>
                  <a:schemeClr val="accent1">
                    <a:lumMod val="75000"/>
                  </a:schemeClr>
                </a:solidFill>
              </a:rPr>
              <a:t>EL paraqué De LA TERAPIA CONDUCTUAL</a:t>
            </a:r>
            <a:endParaRPr lang="es-PA" sz="3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2190534" y="1428736"/>
            <a:ext cx="448308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PA" sz="2800" b="1" dirty="0" smtClean="0">
                <a:solidFill>
                  <a:schemeClr val="accent6">
                    <a:lumMod val="50000"/>
                  </a:schemeClr>
                </a:solidFill>
              </a:rPr>
              <a:t>La Modificación de Conducta</a:t>
            </a:r>
          </a:p>
          <a:p>
            <a:pPr algn="ctr"/>
            <a:r>
              <a:rPr lang="es-PA" sz="2800" b="1" dirty="0" smtClean="0">
                <a:solidFill>
                  <a:schemeClr val="accent6">
                    <a:lumMod val="50000"/>
                  </a:schemeClr>
                </a:solidFill>
              </a:rPr>
              <a:t>tiene como fin: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428596" y="3000372"/>
            <a:ext cx="392909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A" sz="2400" b="1" dirty="0" smtClean="0">
                <a:solidFill>
                  <a:schemeClr val="accent5">
                    <a:lumMod val="75000"/>
                  </a:schemeClr>
                </a:solidFill>
              </a:rPr>
              <a:t>Establecer aprendizajes en</a:t>
            </a:r>
          </a:p>
          <a:p>
            <a:r>
              <a:rPr lang="es-PA" sz="2400" b="1" dirty="0" smtClean="0">
                <a:solidFill>
                  <a:schemeClr val="accent5">
                    <a:lumMod val="75000"/>
                  </a:schemeClr>
                </a:solidFill>
              </a:rPr>
              <a:t>niños y niñas normales o</a:t>
            </a:r>
          </a:p>
          <a:p>
            <a:r>
              <a:rPr lang="es-PA" sz="2400" b="1" dirty="0" smtClean="0">
                <a:solidFill>
                  <a:schemeClr val="accent5">
                    <a:lumMod val="75000"/>
                  </a:schemeClr>
                </a:solidFill>
              </a:rPr>
              <a:t>con algún tipo de trastorno</a:t>
            </a:r>
          </a:p>
          <a:p>
            <a:r>
              <a:rPr lang="es-PA" sz="2400" b="1" dirty="0" smtClean="0">
                <a:solidFill>
                  <a:schemeClr val="accent5">
                    <a:lumMod val="75000"/>
                  </a:schemeClr>
                </a:solidFill>
              </a:rPr>
              <a:t>temporal o permanente.</a:t>
            </a:r>
            <a:endParaRPr lang="es-PA" sz="24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4572000" y="4149080"/>
            <a:ext cx="392909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A" sz="2400" b="1" dirty="0" smtClean="0">
                <a:solidFill>
                  <a:srgbClr val="92D050"/>
                </a:solidFill>
              </a:rPr>
              <a:t>Atender el comportamiento anómalo que interfiere en el aprendizaje de los niños y de las niñas.</a:t>
            </a:r>
            <a:endParaRPr lang="es-PA" sz="2400" b="1" dirty="0">
              <a:solidFill>
                <a:srgbClr val="92D050"/>
              </a:solidFill>
            </a:endParaRPr>
          </a:p>
        </p:txBody>
      </p:sp>
      <p:cxnSp>
        <p:nvCxnSpPr>
          <p:cNvPr id="11" name="10 Conector recto de flecha"/>
          <p:cNvCxnSpPr>
            <a:stCxn id="5" idx="2"/>
            <a:endCxn id="7" idx="0"/>
          </p:cNvCxnSpPr>
          <p:nvPr/>
        </p:nvCxnSpPr>
        <p:spPr>
          <a:xfrm rot="5400000">
            <a:off x="3103846" y="1672139"/>
            <a:ext cx="617529" cy="2038937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Conector recto de flecha"/>
          <p:cNvCxnSpPr>
            <a:stCxn id="5" idx="2"/>
          </p:cNvCxnSpPr>
          <p:nvPr/>
        </p:nvCxnSpPr>
        <p:spPr>
          <a:xfrm rot="16200000" flipH="1">
            <a:off x="4483017" y="2331904"/>
            <a:ext cx="1694229" cy="179610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7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91400" y="5373216"/>
            <a:ext cx="1716088" cy="1477963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PA" sz="3600" b="1" dirty="0" smtClean="0">
                <a:solidFill>
                  <a:schemeClr val="accent1">
                    <a:lumMod val="75000"/>
                  </a:schemeClr>
                </a:solidFill>
              </a:rPr>
              <a:t>EL paraqué De LA TERAPIA CONDUCTUAL</a:t>
            </a:r>
            <a:endParaRPr lang="es-PA" sz="3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428596" y="1268760"/>
            <a:ext cx="8358246" cy="78581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sz="2400" b="1" dirty="0">
                <a:solidFill>
                  <a:srgbClr val="FFFF00"/>
                </a:solidFill>
              </a:rPr>
              <a:t>Supuestos que sostienen la aplicación de la Terapia Conductual ante el comportamiento autista. (O. </a:t>
            </a:r>
            <a:r>
              <a:rPr lang="es-PA" sz="2400" b="1" dirty="0">
                <a:solidFill>
                  <a:srgbClr val="FFFF00"/>
                </a:solidFill>
              </a:rPr>
              <a:t>Ivar</a:t>
            </a:r>
            <a:r>
              <a:rPr lang="es-PA" sz="2400" b="1" dirty="0">
                <a:solidFill>
                  <a:srgbClr val="FFFF00"/>
                </a:solidFill>
              </a:rPr>
              <a:t> </a:t>
            </a:r>
            <a:r>
              <a:rPr lang="es-PA" sz="2400" b="1" dirty="0">
                <a:solidFill>
                  <a:srgbClr val="FFFF00"/>
                </a:solidFill>
              </a:rPr>
              <a:t>Lovaas</a:t>
            </a:r>
            <a:r>
              <a:rPr lang="es-PA" sz="2400" b="1" dirty="0">
                <a:solidFill>
                  <a:srgbClr val="FFFF00"/>
                </a:solidFill>
              </a:rPr>
              <a:t>) </a:t>
            </a:r>
          </a:p>
        </p:txBody>
      </p:sp>
      <p:sp>
        <p:nvSpPr>
          <p:cNvPr id="6" name="5 Rectángulo"/>
          <p:cNvSpPr/>
          <p:nvPr/>
        </p:nvSpPr>
        <p:spPr>
          <a:xfrm>
            <a:off x="107504" y="2708920"/>
            <a:ext cx="2786082" cy="14287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PA" sz="2400" b="1" dirty="0" smtClean="0">
                <a:solidFill>
                  <a:srgbClr val="FFFF00"/>
                </a:solidFill>
              </a:rPr>
              <a:t>El Autismo no es un trastorno relacional, sino perceptivo y cognitivo.</a:t>
            </a:r>
            <a:endParaRPr lang="es-PA" sz="2400" b="1" dirty="0">
              <a:solidFill>
                <a:srgbClr val="FFFF00"/>
              </a:solidFill>
            </a:endParaRPr>
          </a:p>
        </p:txBody>
      </p:sp>
      <p:cxnSp>
        <p:nvCxnSpPr>
          <p:cNvPr id="8" name="7 Conector recto de flecha"/>
          <p:cNvCxnSpPr>
            <a:stCxn id="5" idx="2"/>
          </p:cNvCxnSpPr>
          <p:nvPr/>
        </p:nvCxnSpPr>
        <p:spPr>
          <a:xfrm rot="5400000">
            <a:off x="2803910" y="857991"/>
            <a:ext cx="607223" cy="300039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9 Rectángulo"/>
          <p:cNvSpPr/>
          <p:nvPr/>
        </p:nvSpPr>
        <p:spPr>
          <a:xfrm>
            <a:off x="3071802" y="2857496"/>
            <a:ext cx="2857520" cy="32861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PA" sz="2400" b="1" dirty="0" smtClean="0">
                <a:solidFill>
                  <a:srgbClr val="FFFF00"/>
                </a:solidFill>
              </a:rPr>
              <a:t>No es necesario conocer las causas del autismo para tratarlo. El éxito del tratamiento consiste en fomentar conductas deseadas y reducir las no deseadas.</a:t>
            </a:r>
            <a:endParaRPr lang="es-PA" sz="2400" b="1" dirty="0">
              <a:solidFill>
                <a:srgbClr val="FFFF00"/>
              </a:solidFill>
            </a:endParaRPr>
          </a:p>
        </p:txBody>
      </p:sp>
      <p:cxnSp>
        <p:nvCxnSpPr>
          <p:cNvPr id="11" name="10 Conector recto de flecha"/>
          <p:cNvCxnSpPr>
            <a:stCxn id="5" idx="2"/>
            <a:endCxn id="10" idx="0"/>
          </p:cNvCxnSpPr>
          <p:nvPr/>
        </p:nvCxnSpPr>
        <p:spPr>
          <a:xfrm rot="5400000">
            <a:off x="4152682" y="2402459"/>
            <a:ext cx="802918" cy="107157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 de flecha"/>
          <p:cNvCxnSpPr>
            <a:stCxn id="5" idx="2"/>
          </p:cNvCxnSpPr>
          <p:nvPr/>
        </p:nvCxnSpPr>
        <p:spPr>
          <a:xfrm rot="16200000" flipH="1">
            <a:off x="5654304" y="1007993"/>
            <a:ext cx="1014382" cy="310755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18 Rectángulo"/>
          <p:cNvSpPr/>
          <p:nvPr/>
        </p:nvSpPr>
        <p:spPr>
          <a:xfrm>
            <a:off x="6143636" y="3311204"/>
            <a:ext cx="2857520" cy="32861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PA" sz="2400" b="1" dirty="0" smtClean="0">
                <a:solidFill>
                  <a:srgbClr val="FFFF00"/>
                </a:solidFill>
              </a:rPr>
              <a:t>Los no especialistas pueden aprender y utilizar los principios basados en el binomio premio – castigo.</a:t>
            </a:r>
          </a:p>
          <a:p>
            <a:r>
              <a:rPr lang="es-PA" sz="2400" b="1" dirty="0" smtClean="0">
                <a:solidFill>
                  <a:srgbClr val="FFFF00"/>
                </a:solidFill>
              </a:rPr>
              <a:t>Los efectos de la terapia pueden ser evaluados.</a:t>
            </a:r>
            <a:endParaRPr lang="es-PA" sz="2400" b="1" dirty="0">
              <a:solidFill>
                <a:srgbClr val="FFFF00"/>
              </a:solidFill>
            </a:endParaRPr>
          </a:p>
        </p:txBody>
      </p:sp>
      <p:sp>
        <p:nvSpPr>
          <p:cNvPr id="22" name="21 CuadroTexto"/>
          <p:cNvSpPr txBox="1"/>
          <p:nvPr/>
        </p:nvSpPr>
        <p:spPr>
          <a:xfrm>
            <a:off x="0" y="6500834"/>
            <a:ext cx="28600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A" dirty="0" smtClean="0"/>
              <a:t>(</a:t>
            </a:r>
            <a:r>
              <a:rPr lang="es-PA" dirty="0" smtClean="0"/>
              <a:t>Harmut</a:t>
            </a:r>
            <a:r>
              <a:rPr lang="es-PA" dirty="0" smtClean="0"/>
              <a:t> R.P. </a:t>
            </a:r>
            <a:r>
              <a:rPr lang="es-PA" dirty="0" smtClean="0"/>
              <a:t>Janetzke</a:t>
            </a:r>
            <a:r>
              <a:rPr lang="es-PA" dirty="0" smtClean="0"/>
              <a:t>, 1997)</a:t>
            </a:r>
            <a:endParaRPr lang="es-PA" dirty="0"/>
          </a:p>
        </p:txBody>
      </p:sp>
      <p:pic>
        <p:nvPicPr>
          <p:cNvPr id="12" name="Picture 7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4797152"/>
            <a:ext cx="1716088" cy="1477963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 animBg="1"/>
      <p:bldP spid="10" grpId="0" animBg="1"/>
      <p:bldP spid="1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PA" sz="2800" b="1" dirty="0" smtClean="0">
                <a:solidFill>
                  <a:schemeClr val="accent1">
                    <a:lumMod val="75000"/>
                  </a:schemeClr>
                </a:solidFill>
              </a:rPr>
              <a:t>Conductas no adaptativas que manifiestan los niños(as) con trastornos generalizados del desarrollo</a:t>
            </a:r>
            <a:endParaRPr lang="es-PA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s-PA" b="1" dirty="0" smtClean="0">
                <a:solidFill>
                  <a:srgbClr val="C00000"/>
                </a:solidFill>
              </a:rPr>
              <a:t>Aislamiento</a:t>
            </a:r>
          </a:p>
          <a:p>
            <a:r>
              <a:rPr lang="es-PA" b="1" dirty="0" smtClean="0">
                <a:solidFill>
                  <a:srgbClr val="C00000"/>
                </a:solidFill>
              </a:rPr>
              <a:t>Mutismo</a:t>
            </a:r>
          </a:p>
          <a:p>
            <a:r>
              <a:rPr lang="es-PA" b="1" dirty="0" smtClean="0">
                <a:solidFill>
                  <a:srgbClr val="C00000"/>
                </a:solidFill>
              </a:rPr>
              <a:t>Ecolalia</a:t>
            </a:r>
          </a:p>
          <a:p>
            <a:r>
              <a:rPr lang="es-PA" b="1" dirty="0" smtClean="0">
                <a:solidFill>
                  <a:srgbClr val="C00000"/>
                </a:solidFill>
              </a:rPr>
              <a:t>Inatención</a:t>
            </a:r>
          </a:p>
          <a:p>
            <a:r>
              <a:rPr lang="es-PA" b="1" dirty="0" smtClean="0">
                <a:solidFill>
                  <a:srgbClr val="C00000"/>
                </a:solidFill>
              </a:rPr>
              <a:t>Hiperactividad</a:t>
            </a:r>
          </a:p>
          <a:p>
            <a:r>
              <a:rPr lang="es-PA" b="1" dirty="0" smtClean="0">
                <a:solidFill>
                  <a:srgbClr val="C00000"/>
                </a:solidFill>
              </a:rPr>
              <a:t>Negativismo</a:t>
            </a:r>
          </a:p>
          <a:p>
            <a:r>
              <a:rPr lang="es-PA" b="1" dirty="0" smtClean="0">
                <a:solidFill>
                  <a:srgbClr val="C00000"/>
                </a:solidFill>
              </a:rPr>
              <a:t>Estereotipias</a:t>
            </a:r>
          </a:p>
          <a:p>
            <a:r>
              <a:rPr lang="es-PA" b="1" dirty="0" smtClean="0">
                <a:solidFill>
                  <a:srgbClr val="C00000"/>
                </a:solidFill>
              </a:rPr>
              <a:t>Rabietas</a:t>
            </a:r>
            <a:endParaRPr lang="es-PA" b="1" dirty="0">
              <a:solidFill>
                <a:srgbClr val="C0000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lvl="0">
              <a:buClr>
                <a:schemeClr val="accent1"/>
              </a:buClr>
              <a:buSzPct val="70000"/>
              <a:buFont typeface="Wingdings 2"/>
              <a:buChar char=""/>
              <a:defRPr/>
            </a:pPr>
            <a:r>
              <a:rPr lang="es-PA" sz="3600" b="1" dirty="0">
                <a:solidFill>
                  <a:schemeClr val="accent2">
                    <a:lumMod val="75000"/>
                  </a:schemeClr>
                </a:solidFill>
              </a:rPr>
              <a:t>Agresividad</a:t>
            </a:r>
          </a:p>
          <a:p>
            <a:pPr lvl="0">
              <a:buClr>
                <a:schemeClr val="accent1"/>
              </a:buClr>
              <a:buSzPct val="70000"/>
              <a:buFont typeface="Wingdings 2"/>
              <a:buChar char=""/>
              <a:defRPr/>
            </a:pPr>
            <a:r>
              <a:rPr lang="es-PA" sz="3600" b="1" dirty="0">
                <a:solidFill>
                  <a:schemeClr val="accent2">
                    <a:lumMod val="75000"/>
                  </a:schemeClr>
                </a:solidFill>
              </a:rPr>
              <a:t>Autolesión</a:t>
            </a:r>
          </a:p>
          <a:p>
            <a:pPr lvl="0">
              <a:buClr>
                <a:schemeClr val="accent1"/>
              </a:buClr>
              <a:buSzPct val="70000"/>
              <a:buFont typeface="Wingdings 2"/>
              <a:buChar char=""/>
              <a:defRPr/>
            </a:pPr>
            <a:r>
              <a:rPr lang="es-PA" sz="3600" b="1" dirty="0">
                <a:solidFill>
                  <a:schemeClr val="accent2">
                    <a:lumMod val="75000"/>
                  </a:schemeClr>
                </a:solidFill>
              </a:rPr>
              <a:t>Auto estimulación</a:t>
            </a:r>
          </a:p>
          <a:p>
            <a:pPr lvl="0">
              <a:buClr>
                <a:schemeClr val="accent1"/>
              </a:buClr>
              <a:buSzPct val="70000"/>
              <a:buFont typeface="Wingdings 2"/>
              <a:buChar char=""/>
              <a:defRPr/>
            </a:pPr>
            <a:r>
              <a:rPr lang="es-PA" sz="3600" b="1" dirty="0">
                <a:solidFill>
                  <a:schemeClr val="accent2">
                    <a:lumMod val="75000"/>
                  </a:schemeClr>
                </a:solidFill>
              </a:rPr>
              <a:t>Conducta lúdica anómala.</a:t>
            </a:r>
          </a:p>
          <a:p>
            <a:endParaRPr lang="es-PA" sz="3600" dirty="0"/>
          </a:p>
        </p:txBody>
      </p:sp>
      <p:pic>
        <p:nvPicPr>
          <p:cNvPr id="5" name="Picture 7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91400" y="5373216"/>
            <a:ext cx="1716088" cy="1477963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8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8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" presetID="8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6000"/>
                            </p:stCondLst>
                            <p:childTnLst>
                              <p:par>
                                <p:cTn id="22" presetID="8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8000"/>
                            </p:stCondLst>
                            <p:childTnLst>
                              <p:par>
                                <p:cTn id="25" presetID="8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0"/>
                            </p:stCondLst>
                            <p:childTnLst>
                              <p:par>
                                <p:cTn id="28" presetID="8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2000"/>
                            </p:stCondLst>
                            <p:childTnLst>
                              <p:par>
                                <p:cTn id="31" presetID="8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4000"/>
                            </p:stCondLst>
                            <p:childTnLst>
                              <p:par>
                                <p:cTn id="34" presetID="8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5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PA" b="1" dirty="0" smtClean="0">
                <a:solidFill>
                  <a:schemeClr val="accent1">
                    <a:lumMod val="75000"/>
                  </a:schemeClr>
                </a:solidFill>
              </a:rPr>
              <a:t>Efectos de las conductas inadaptadas</a:t>
            </a:r>
            <a:endParaRPr lang="es-PA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107504" y="1095127"/>
            <a:ext cx="6112251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s-PA" sz="2400" b="1" dirty="0" smtClean="0">
                <a:solidFill>
                  <a:schemeClr val="accent2">
                    <a:lumMod val="75000"/>
                  </a:schemeClr>
                </a:solidFill>
              </a:rPr>
              <a:t>Obedecen a conflictos internos o ambientales</a:t>
            </a:r>
            <a:endParaRPr lang="es-PA" sz="2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251520" y="1785926"/>
            <a:ext cx="32052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A" sz="2000" b="1" dirty="0" smtClean="0">
                <a:solidFill>
                  <a:schemeClr val="accent1">
                    <a:lumMod val="75000"/>
                  </a:schemeClr>
                </a:solidFill>
              </a:rPr>
              <a:t>CONDUCTAS INADAPTADAS</a:t>
            </a:r>
          </a:p>
          <a:p>
            <a:r>
              <a:rPr lang="es-PA" b="1" dirty="0" smtClean="0">
                <a:solidFill>
                  <a:schemeClr val="accent1">
                    <a:lumMod val="75000"/>
                  </a:schemeClr>
                </a:solidFill>
              </a:rPr>
              <a:t>Son acciones infantiles que </a:t>
            </a:r>
          </a:p>
          <a:p>
            <a:r>
              <a:rPr lang="es-PA" b="1" dirty="0" smtClean="0">
                <a:solidFill>
                  <a:schemeClr val="accent1">
                    <a:lumMod val="75000"/>
                  </a:schemeClr>
                </a:solidFill>
              </a:rPr>
              <a:t>se traducen en el exterior</a:t>
            </a:r>
            <a:r>
              <a:rPr lang="es-PA" b="1" dirty="0" smtClean="0">
                <a:solidFill>
                  <a:schemeClr val="accent1">
                    <a:lumMod val="75000"/>
                  </a:schemeClr>
                </a:solidFill>
              </a:rPr>
              <a:t>:</a:t>
            </a:r>
            <a:endParaRPr lang="es-PA" b="1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7" name="6 Conector recto de flecha"/>
          <p:cNvCxnSpPr/>
          <p:nvPr/>
        </p:nvCxnSpPr>
        <p:spPr>
          <a:xfrm rot="5400000">
            <a:off x="1846432" y="1691020"/>
            <a:ext cx="214313" cy="9329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9 CuadroTexto"/>
          <p:cNvSpPr txBox="1"/>
          <p:nvPr/>
        </p:nvSpPr>
        <p:spPr>
          <a:xfrm>
            <a:off x="251520" y="2739692"/>
            <a:ext cx="5760640" cy="378565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s-PA" sz="2400" dirty="0" smtClean="0">
                <a:solidFill>
                  <a:schemeClr val="accent2">
                    <a:lumMod val="75000"/>
                  </a:schemeClr>
                </a:solidFill>
              </a:rPr>
              <a:t>Interfiriendo en el proceso de desarrollo personal.</a:t>
            </a:r>
          </a:p>
          <a:p>
            <a:pPr>
              <a:buFont typeface="Arial" pitchFamily="34" charset="0"/>
              <a:buChar char="•"/>
            </a:pPr>
            <a:r>
              <a:rPr lang="es-PA" sz="2400" dirty="0" smtClean="0">
                <a:solidFill>
                  <a:schemeClr val="accent2">
                    <a:lumMod val="75000"/>
                  </a:schemeClr>
                </a:solidFill>
              </a:rPr>
              <a:t>Dañando a las personas, a bienes o al mismo niño.</a:t>
            </a:r>
          </a:p>
          <a:p>
            <a:pPr>
              <a:buFont typeface="Arial" pitchFamily="34" charset="0"/>
              <a:buChar char="•"/>
            </a:pPr>
            <a:r>
              <a:rPr lang="es-PA" sz="2400" dirty="0" smtClean="0">
                <a:solidFill>
                  <a:schemeClr val="accent2">
                    <a:lumMod val="75000"/>
                  </a:schemeClr>
                </a:solidFill>
              </a:rPr>
              <a:t>Obstaculizando el rendimiento escolar personal (</a:t>
            </a:r>
            <a:r>
              <a:rPr lang="es-PA" sz="2400" b="1" dirty="0" smtClean="0">
                <a:solidFill>
                  <a:schemeClr val="accent2">
                    <a:lumMod val="75000"/>
                  </a:schemeClr>
                </a:solidFill>
              </a:rPr>
              <a:t>Aprendizaje</a:t>
            </a:r>
            <a:r>
              <a:rPr lang="es-PA" sz="2400" dirty="0" smtClean="0">
                <a:solidFill>
                  <a:schemeClr val="accent2">
                    <a:lumMod val="75000"/>
                  </a:schemeClr>
                </a:solidFill>
              </a:rPr>
              <a:t>) de los compañeros.</a:t>
            </a:r>
          </a:p>
          <a:p>
            <a:pPr>
              <a:buFont typeface="Arial" pitchFamily="34" charset="0"/>
              <a:buChar char="•"/>
            </a:pPr>
            <a:r>
              <a:rPr lang="es-PA" sz="2400" dirty="0" smtClean="0">
                <a:solidFill>
                  <a:schemeClr val="accent2">
                    <a:lumMod val="75000"/>
                  </a:schemeClr>
                </a:solidFill>
              </a:rPr>
              <a:t>Interrumpiendo el desarrollo de la clase (</a:t>
            </a:r>
            <a:r>
              <a:rPr lang="es-PA" sz="2400" b="1" dirty="0" smtClean="0">
                <a:solidFill>
                  <a:schemeClr val="accent2">
                    <a:lumMod val="75000"/>
                  </a:schemeClr>
                </a:solidFill>
              </a:rPr>
              <a:t>Enseñanza</a:t>
            </a:r>
            <a:r>
              <a:rPr lang="es-PA" sz="2400" dirty="0" smtClean="0">
                <a:solidFill>
                  <a:schemeClr val="accent2">
                    <a:lumMod val="75000"/>
                  </a:schemeClr>
                </a:solidFill>
              </a:rPr>
              <a:t>)</a:t>
            </a:r>
          </a:p>
          <a:p>
            <a:pPr>
              <a:buFont typeface="Arial" pitchFamily="34" charset="0"/>
              <a:buChar char="•"/>
            </a:pPr>
            <a:r>
              <a:rPr lang="es-PA" sz="2400" dirty="0" smtClean="0">
                <a:solidFill>
                  <a:schemeClr val="accent2">
                    <a:lumMod val="75000"/>
                  </a:schemeClr>
                </a:solidFill>
              </a:rPr>
              <a:t>Limitando la </a:t>
            </a:r>
            <a:r>
              <a:rPr lang="es-PA" sz="2400" b="1" dirty="0" smtClean="0">
                <a:solidFill>
                  <a:schemeClr val="accent2">
                    <a:lumMod val="75000"/>
                  </a:schemeClr>
                </a:solidFill>
              </a:rPr>
              <a:t>socialización</a:t>
            </a:r>
            <a:r>
              <a:rPr lang="es-PA" sz="2400" dirty="0" smtClean="0">
                <a:solidFill>
                  <a:schemeClr val="accent2">
                    <a:lumMod val="75000"/>
                  </a:schemeClr>
                </a:solidFill>
              </a:rPr>
              <a:t>, la </a:t>
            </a:r>
            <a:r>
              <a:rPr lang="es-PA" sz="2400" b="1" dirty="0" smtClean="0">
                <a:solidFill>
                  <a:schemeClr val="accent2">
                    <a:lumMod val="75000"/>
                  </a:schemeClr>
                </a:solidFill>
              </a:rPr>
              <a:t>culturización</a:t>
            </a:r>
            <a:r>
              <a:rPr lang="es-PA" sz="2400" dirty="0" smtClean="0">
                <a:solidFill>
                  <a:schemeClr val="accent2">
                    <a:lumMod val="75000"/>
                  </a:schemeClr>
                </a:solidFill>
              </a:rPr>
              <a:t> y la </a:t>
            </a:r>
            <a:r>
              <a:rPr lang="es-PA" sz="2400" b="1" dirty="0" smtClean="0">
                <a:solidFill>
                  <a:schemeClr val="accent2">
                    <a:lumMod val="75000"/>
                  </a:schemeClr>
                </a:solidFill>
              </a:rPr>
              <a:t>forma de enfrentarse </a:t>
            </a:r>
            <a:r>
              <a:rPr lang="es-PA" sz="2400" dirty="0" smtClean="0">
                <a:solidFill>
                  <a:schemeClr val="accent2">
                    <a:lumMod val="75000"/>
                  </a:schemeClr>
                </a:solidFill>
              </a:rPr>
              <a:t>al medio.</a:t>
            </a:r>
            <a:endParaRPr lang="es-PA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21" name="20 Conector recto de flecha"/>
          <p:cNvCxnSpPr/>
          <p:nvPr/>
        </p:nvCxnSpPr>
        <p:spPr>
          <a:xfrm>
            <a:off x="3500430" y="2000240"/>
            <a:ext cx="2643206" cy="1588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21 CuadroTexto"/>
          <p:cNvSpPr txBox="1"/>
          <p:nvPr/>
        </p:nvSpPr>
        <p:spPr>
          <a:xfrm>
            <a:off x="6286512" y="1785926"/>
            <a:ext cx="23386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A" b="1" dirty="0" smtClean="0"/>
              <a:t>Provocan en el adulto:</a:t>
            </a:r>
            <a:endParaRPr lang="es-PA" b="1" dirty="0"/>
          </a:p>
        </p:txBody>
      </p:sp>
      <p:sp>
        <p:nvSpPr>
          <p:cNvPr id="24" name="23 CuadroTexto"/>
          <p:cNvSpPr txBox="1"/>
          <p:nvPr/>
        </p:nvSpPr>
        <p:spPr>
          <a:xfrm>
            <a:off x="6572264" y="2285992"/>
            <a:ext cx="1787925" cy="830997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s-PA" sz="2400" b="1" dirty="0" smtClean="0">
                <a:solidFill>
                  <a:schemeClr val="tx2">
                    <a:lumMod val="75000"/>
                  </a:schemeClr>
                </a:solidFill>
              </a:rPr>
              <a:t>Agresividad</a:t>
            </a:r>
          </a:p>
          <a:p>
            <a:pPr>
              <a:buFont typeface="Arial" pitchFamily="34" charset="0"/>
              <a:buChar char="•"/>
            </a:pPr>
            <a:r>
              <a:rPr lang="es-PA" sz="2400" b="1" dirty="0" smtClean="0">
                <a:solidFill>
                  <a:schemeClr val="tx2">
                    <a:lumMod val="75000"/>
                  </a:schemeClr>
                </a:solidFill>
              </a:rPr>
              <a:t>frustración</a:t>
            </a:r>
          </a:p>
        </p:txBody>
      </p:sp>
      <p:sp>
        <p:nvSpPr>
          <p:cNvPr id="25" name="24 CuadroTexto"/>
          <p:cNvSpPr txBox="1"/>
          <p:nvPr/>
        </p:nvSpPr>
        <p:spPr>
          <a:xfrm>
            <a:off x="6596913" y="3275692"/>
            <a:ext cx="21515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A" b="1" dirty="0" smtClean="0"/>
              <a:t>Que se traducen en:</a:t>
            </a:r>
            <a:endParaRPr lang="es-PA" b="1" dirty="0"/>
          </a:p>
        </p:txBody>
      </p:sp>
      <p:sp>
        <p:nvSpPr>
          <p:cNvPr id="26" name="25 CuadroTexto"/>
          <p:cNvSpPr txBox="1"/>
          <p:nvPr/>
        </p:nvSpPr>
        <p:spPr>
          <a:xfrm>
            <a:off x="6520404" y="3643314"/>
            <a:ext cx="2404376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s-PA" sz="2400" b="1" dirty="0" smtClean="0">
                <a:solidFill>
                  <a:schemeClr val="accent2">
                    <a:lumMod val="75000"/>
                  </a:schemeClr>
                </a:solidFill>
              </a:rPr>
              <a:t>Sobreprotección</a:t>
            </a:r>
          </a:p>
          <a:p>
            <a:pPr>
              <a:buFont typeface="Arial" pitchFamily="34" charset="0"/>
              <a:buChar char="•"/>
            </a:pPr>
            <a:r>
              <a:rPr lang="es-PA" sz="2400" b="1" dirty="0" smtClean="0">
                <a:solidFill>
                  <a:schemeClr val="accent2">
                    <a:lumMod val="75000"/>
                  </a:schemeClr>
                </a:solidFill>
              </a:rPr>
              <a:t>Autoritarismo</a:t>
            </a:r>
          </a:p>
          <a:p>
            <a:pPr>
              <a:buFont typeface="Arial" pitchFamily="34" charset="0"/>
              <a:buChar char="•"/>
            </a:pPr>
            <a:r>
              <a:rPr lang="es-PA" sz="2400" b="1" dirty="0" smtClean="0">
                <a:solidFill>
                  <a:schemeClr val="accent2">
                    <a:lumMod val="75000"/>
                  </a:schemeClr>
                </a:solidFill>
              </a:rPr>
              <a:t>Dejar hacer</a:t>
            </a:r>
          </a:p>
        </p:txBody>
      </p:sp>
      <p:pic>
        <p:nvPicPr>
          <p:cNvPr id="12" name="Picture 7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91400" y="5373216"/>
            <a:ext cx="1716088" cy="1477963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500"/>
                            </p:stCondLst>
                            <p:childTnLst>
                              <p:par>
                                <p:cTn id="4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/>
      <p:bldP spid="10" grpId="0" animBg="1"/>
      <p:bldP spid="22" grpId="0"/>
      <p:bldP spid="24" grpId="0" animBg="1"/>
      <p:bldP spid="25" grpId="0"/>
      <p:bldP spid="2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PA" sz="3600" b="1" dirty="0" smtClean="0">
                <a:solidFill>
                  <a:schemeClr val="accent1">
                    <a:lumMod val="75000"/>
                  </a:schemeClr>
                </a:solidFill>
              </a:rPr>
              <a:t>De qué se vale la terapia conductual para moldear el comportamiento humano</a:t>
            </a:r>
            <a:endParaRPr lang="es-PA" sz="3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3214678" y="2143116"/>
            <a:ext cx="104547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A" sz="6000" b="1" dirty="0" smtClean="0">
                <a:solidFill>
                  <a:srgbClr val="00B050"/>
                </a:solidFill>
              </a:rPr>
              <a:t>DE</a:t>
            </a:r>
            <a:endParaRPr lang="es-PA" sz="6000" b="1" dirty="0">
              <a:solidFill>
                <a:srgbClr val="00B050"/>
              </a:solidFill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285720" y="3571876"/>
            <a:ext cx="233910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A" sz="4000" b="1" dirty="0" smtClean="0">
                <a:solidFill>
                  <a:srgbClr val="00B050"/>
                </a:solidFill>
              </a:rPr>
              <a:t>TÉCNICAS</a:t>
            </a:r>
            <a:endParaRPr lang="es-PA" sz="4000" b="1" dirty="0">
              <a:solidFill>
                <a:srgbClr val="00B050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4572000" y="3500438"/>
            <a:ext cx="414934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A" sz="4000" b="1" dirty="0" smtClean="0">
                <a:solidFill>
                  <a:srgbClr val="00B050"/>
                </a:solidFill>
              </a:rPr>
              <a:t>PROCEDIMIENTOS</a:t>
            </a:r>
            <a:endParaRPr lang="es-PA" sz="4000" b="1" dirty="0">
              <a:solidFill>
                <a:srgbClr val="00B050"/>
              </a:solidFill>
            </a:endParaRPr>
          </a:p>
        </p:txBody>
      </p:sp>
      <p:sp>
        <p:nvSpPr>
          <p:cNvPr id="7" name="6 Flecha curvada hacia abajo"/>
          <p:cNvSpPr/>
          <p:nvPr/>
        </p:nvSpPr>
        <p:spPr>
          <a:xfrm rot="1731746">
            <a:off x="4388121" y="2436172"/>
            <a:ext cx="2286016" cy="71438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 dirty="0">
              <a:solidFill>
                <a:schemeClr val="tx1"/>
              </a:solidFill>
            </a:endParaRPr>
          </a:p>
        </p:txBody>
      </p:sp>
      <p:sp>
        <p:nvSpPr>
          <p:cNvPr id="9" name="8 Flecha curvada hacia arriba"/>
          <p:cNvSpPr/>
          <p:nvPr/>
        </p:nvSpPr>
        <p:spPr>
          <a:xfrm rot="8874649">
            <a:off x="1192316" y="2478841"/>
            <a:ext cx="2026685" cy="693753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 dirty="0">
              <a:solidFill>
                <a:schemeClr val="tx1"/>
              </a:solidFill>
            </a:endParaRPr>
          </a:p>
        </p:txBody>
      </p:sp>
      <p:pic>
        <p:nvPicPr>
          <p:cNvPr id="8" name="Picture 7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91400" y="5373216"/>
            <a:ext cx="1716088" cy="1477963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7" grpId="0" animBg="1"/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A" b="1" dirty="0" smtClean="0">
                <a:solidFill>
                  <a:schemeClr val="accent1">
                    <a:lumMod val="75000"/>
                  </a:schemeClr>
                </a:solidFill>
              </a:rPr>
              <a:t>LA EXTINCIÓN</a:t>
            </a:r>
            <a:endParaRPr lang="es-PA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142844" y="1428736"/>
            <a:ext cx="3143272" cy="35719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sz="2000" b="1" dirty="0" smtClean="0">
                <a:solidFill>
                  <a:srgbClr val="C00000"/>
                </a:solidFill>
              </a:rPr>
              <a:t>CONCEPTO</a:t>
            </a:r>
            <a:endParaRPr lang="es-PA" sz="2000" b="1" dirty="0">
              <a:solidFill>
                <a:srgbClr val="C00000"/>
              </a:solidFill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3286116" y="1428736"/>
            <a:ext cx="3214710" cy="35719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sz="2000" b="1" dirty="0" smtClean="0">
                <a:solidFill>
                  <a:srgbClr val="C00000"/>
                </a:solidFill>
              </a:rPr>
              <a:t>¿CÓMO SE ACTÚA?</a:t>
            </a:r>
            <a:endParaRPr lang="es-PA" sz="2000" b="1" dirty="0">
              <a:solidFill>
                <a:srgbClr val="C00000"/>
              </a:solidFill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6500826" y="1428736"/>
            <a:ext cx="2357454" cy="35719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sz="2000" b="1" dirty="0" smtClean="0">
                <a:solidFill>
                  <a:srgbClr val="C00000"/>
                </a:solidFill>
              </a:rPr>
              <a:t>REGLA DE ORO</a:t>
            </a:r>
            <a:endParaRPr lang="es-PA" sz="2000" b="1" dirty="0">
              <a:solidFill>
                <a:srgbClr val="C00000"/>
              </a:solidFill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142844" y="1785926"/>
            <a:ext cx="3143272" cy="464347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PA" sz="2000" dirty="0" smtClean="0"/>
              <a:t>Consiste en ignorar la conducta perturbadora del niño(a).</a:t>
            </a:r>
          </a:p>
          <a:p>
            <a:endParaRPr lang="es-PA" sz="2000" dirty="0" smtClean="0"/>
          </a:p>
          <a:p>
            <a:endParaRPr lang="es-PA" sz="2000" dirty="0" smtClean="0"/>
          </a:p>
          <a:p>
            <a:r>
              <a:rPr lang="es-PA" sz="2000" dirty="0" smtClean="0"/>
              <a:t>El niño(a) abandonará la conducta alterada al darse cuenta que no le compensa portarse así.</a:t>
            </a:r>
          </a:p>
          <a:p>
            <a:endParaRPr lang="es-PA" sz="2000" dirty="0" smtClean="0"/>
          </a:p>
          <a:p>
            <a:endParaRPr lang="es-PA" sz="2000" dirty="0" smtClean="0"/>
          </a:p>
          <a:p>
            <a:endParaRPr lang="es-PA" sz="2000" dirty="0" smtClean="0"/>
          </a:p>
          <a:p>
            <a:endParaRPr lang="es-PA" sz="2000" dirty="0" smtClean="0"/>
          </a:p>
          <a:p>
            <a:endParaRPr lang="es-PA" sz="2000" dirty="0" smtClean="0"/>
          </a:p>
          <a:p>
            <a:endParaRPr lang="es-PA" sz="2000" dirty="0"/>
          </a:p>
        </p:txBody>
      </p:sp>
      <p:sp>
        <p:nvSpPr>
          <p:cNvPr id="10" name="9 Rectángulo"/>
          <p:cNvSpPr/>
          <p:nvPr/>
        </p:nvSpPr>
        <p:spPr>
          <a:xfrm>
            <a:off x="3286116" y="1785926"/>
            <a:ext cx="3214710" cy="464347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Wingdings" pitchFamily="2" charset="2"/>
              <a:buChar char="q"/>
            </a:pPr>
            <a:r>
              <a:rPr lang="es-PA" sz="1900" dirty="0" smtClean="0">
                <a:solidFill>
                  <a:srgbClr val="00B050"/>
                </a:solidFill>
              </a:rPr>
              <a:t>Comportarte como si no ocurriera.</a:t>
            </a:r>
          </a:p>
          <a:p>
            <a:pPr>
              <a:buFont typeface="Wingdings" pitchFamily="2" charset="2"/>
              <a:buChar char="q"/>
            </a:pPr>
            <a:r>
              <a:rPr lang="es-PA" sz="1900" dirty="0" smtClean="0">
                <a:solidFill>
                  <a:srgbClr val="00B050"/>
                </a:solidFill>
              </a:rPr>
              <a:t>No prestes ningún tipo de atención.</a:t>
            </a:r>
          </a:p>
          <a:p>
            <a:pPr>
              <a:buFont typeface="Wingdings" pitchFamily="2" charset="2"/>
              <a:buChar char="q"/>
            </a:pPr>
            <a:r>
              <a:rPr lang="es-PA" sz="1900" dirty="0" smtClean="0">
                <a:solidFill>
                  <a:srgbClr val="00B050"/>
                </a:solidFill>
              </a:rPr>
              <a:t>Demuestra con tu actitud que nada la conducta exhibida no tiene efectos sobre ti.</a:t>
            </a:r>
          </a:p>
          <a:p>
            <a:pPr>
              <a:buFont typeface="Wingdings" pitchFamily="2" charset="2"/>
              <a:buChar char="q"/>
            </a:pPr>
            <a:r>
              <a:rPr lang="es-PA" sz="1900" dirty="0" smtClean="0">
                <a:solidFill>
                  <a:srgbClr val="00B050"/>
                </a:solidFill>
              </a:rPr>
              <a:t>No lo mires involuntariamente cuando se altere.</a:t>
            </a:r>
          </a:p>
          <a:p>
            <a:pPr>
              <a:buFont typeface="Wingdings" pitchFamily="2" charset="2"/>
              <a:buChar char="q"/>
            </a:pPr>
            <a:r>
              <a:rPr lang="es-PA" sz="1900" dirty="0" smtClean="0">
                <a:solidFill>
                  <a:srgbClr val="00B050"/>
                </a:solidFill>
              </a:rPr>
              <a:t>No pospongas tus órdenes por las interrupciones que manifiesta el niño(a).</a:t>
            </a:r>
          </a:p>
          <a:p>
            <a:pPr>
              <a:buFont typeface="Wingdings" pitchFamily="2" charset="2"/>
              <a:buChar char="q"/>
            </a:pPr>
            <a:r>
              <a:rPr lang="es-PA" sz="1900" dirty="0" smtClean="0">
                <a:solidFill>
                  <a:srgbClr val="00B050"/>
                </a:solidFill>
              </a:rPr>
              <a:t>Mantente tranquilo y racional</a:t>
            </a:r>
            <a:endParaRPr lang="es-PA" sz="1900" dirty="0">
              <a:solidFill>
                <a:srgbClr val="00B050"/>
              </a:solidFill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6500826" y="1785926"/>
            <a:ext cx="2357454" cy="464347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PA" sz="2000" dirty="0" smtClean="0"/>
              <a:t>NO PERMITAS QUE EL NIÑO TE ASUSTE.</a:t>
            </a:r>
          </a:p>
          <a:p>
            <a:pPr algn="ctr"/>
            <a:endParaRPr lang="es-PA" sz="2000" dirty="0" smtClean="0"/>
          </a:p>
          <a:p>
            <a:pPr algn="ctr"/>
            <a:r>
              <a:rPr lang="es-PA" sz="2000" dirty="0" smtClean="0"/>
              <a:t>TOMA TÚ EL MANDO.</a:t>
            </a:r>
            <a:endParaRPr lang="es-PA" sz="2000" dirty="0"/>
          </a:p>
        </p:txBody>
      </p:sp>
      <p:sp>
        <p:nvSpPr>
          <p:cNvPr id="12" name="11 Flecha abajo"/>
          <p:cNvSpPr/>
          <p:nvPr/>
        </p:nvSpPr>
        <p:spPr>
          <a:xfrm>
            <a:off x="1428728" y="2500306"/>
            <a:ext cx="500066" cy="7858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 dirty="0"/>
          </a:p>
        </p:txBody>
      </p:sp>
      <p:sp>
        <p:nvSpPr>
          <p:cNvPr id="13" name="12 CuadroTexto"/>
          <p:cNvSpPr txBox="1"/>
          <p:nvPr/>
        </p:nvSpPr>
        <p:spPr>
          <a:xfrm>
            <a:off x="214282" y="5143512"/>
            <a:ext cx="2928958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A" sz="1400" b="1" dirty="0" smtClean="0"/>
              <a:t>EL GESTO DE DESAGRADO, LAS VACILACIONES, EL SONROJARSE Y EL POSPONER LA ACTIVIDAD REFUERZAN LA CONDUCTA INADECUADA</a:t>
            </a:r>
            <a:endParaRPr lang="es-PA" sz="1400" b="1" dirty="0"/>
          </a:p>
        </p:txBody>
      </p:sp>
      <p:pic>
        <p:nvPicPr>
          <p:cNvPr id="14" name="Picture 7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91400" y="5373216"/>
            <a:ext cx="1716088" cy="1477963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500"/>
                            </p:stCondLst>
                            <p:childTnLst>
                              <p:par>
                                <p:cTn id="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000"/>
                            </p:stCondLst>
                            <p:childTnLst>
                              <p:par>
                                <p:cTn id="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6" grpId="0" animBg="1"/>
      <p:bldP spid="9" grpId="0" animBg="1"/>
      <p:bldP spid="10" grpId="0" animBg="1"/>
      <p:bldP spid="11" grpId="0" animBg="1"/>
      <p:bldP spid="1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816</TotalTime>
  <Words>971</Words>
  <Application>Microsoft Office PowerPoint</Application>
  <PresentationFormat>On-screen Show (4:3)</PresentationFormat>
  <Paragraphs>132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EL MANEJO CONDUCTUAL EN NIÑOS Y NIÑAS CON TRASTORNOS GENERALIZADOS DEL DESARROLLO</vt:lpstr>
      <vt:lpstr>EL qué De LA TERAPIA CONDUCTUAL</vt:lpstr>
      <vt:lpstr>EL qué De LA TERAPIA CONDUCTUAL</vt:lpstr>
      <vt:lpstr>EL paraqué De LA TERAPIA CONDUCTUAL</vt:lpstr>
      <vt:lpstr>EL paraqué De LA TERAPIA CONDUCTUAL</vt:lpstr>
      <vt:lpstr>Conductas no adaptativas que manifiestan los niños(as) con trastornos generalizados del desarrollo</vt:lpstr>
      <vt:lpstr>Efectos de las conductas inadaptadas</vt:lpstr>
      <vt:lpstr>De qué se vale la terapia conductual para moldear el comportamiento humano</vt:lpstr>
      <vt:lpstr>LA EXTINCIÓN</vt:lpstr>
      <vt:lpstr>LA EXTINCIÓN ANTE LA RABIETA</vt:lpstr>
      <vt:lpstr>LA EXTINCIÓN ANTE LA RABIETA</vt:lpstr>
      <vt:lpstr>LA EXTINCIÓN ANTE LA autolesión</vt:lpstr>
      <vt:lpstr>LA EXTINCIÓN Ante el comportamiento auto estimulatorio</vt:lpstr>
      <vt:lpstr>LA EXTINCIÓN Ante el comportamiento auto estimulatorio</vt:lpstr>
      <vt:lpstr>La hipercorrección (sobre corrección)</vt:lpstr>
      <vt:lpstr>Gracias</vt:lpstr>
    </vt:vector>
  </TitlesOfParts>
  <Company>Personal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MANEJO CONDUCTUAL EN NIÑOS Y NIÑAS</dc:title>
  <dc:creator>Windows XP</dc:creator>
  <cp:lastModifiedBy>user</cp:lastModifiedBy>
  <cp:revision>92</cp:revision>
  <dcterms:created xsi:type="dcterms:W3CDTF">2008-10-16T05:21:22Z</dcterms:created>
  <dcterms:modified xsi:type="dcterms:W3CDTF">2010-07-16T00:19:01Z</dcterms:modified>
</cp:coreProperties>
</file>