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91" r:id="rId2"/>
    <p:sldId id="257" r:id="rId3"/>
    <p:sldId id="259" r:id="rId4"/>
    <p:sldId id="293" r:id="rId5"/>
    <p:sldId id="261" r:id="rId6"/>
    <p:sldId id="280" r:id="rId7"/>
    <p:sldId id="278" r:id="rId8"/>
    <p:sldId id="271" r:id="rId9"/>
    <p:sldId id="262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63" r:id="rId19"/>
    <p:sldId id="289" r:id="rId20"/>
    <p:sldId id="265" r:id="rId21"/>
    <p:sldId id="266" r:id="rId22"/>
    <p:sldId id="267" r:id="rId23"/>
    <p:sldId id="268" r:id="rId24"/>
    <p:sldId id="269" r:id="rId25"/>
    <p:sldId id="270" r:id="rId26"/>
    <p:sldId id="272" r:id="rId27"/>
    <p:sldId id="273" r:id="rId28"/>
    <p:sldId id="279" r:id="rId29"/>
    <p:sldId id="274" r:id="rId30"/>
    <p:sldId id="275" r:id="rId31"/>
    <p:sldId id="276" r:id="rId32"/>
    <p:sldId id="29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D28E4-0FF9-464D-8E02-9CCB762AE044}" type="datetimeFigureOut">
              <a:rPr lang="es-MX" smtClean="0"/>
              <a:pPr/>
              <a:t>19/07/2010</a:t>
            </a:fld>
            <a:endParaRPr lang="es-MX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A763C-796F-40A1-B592-4D287A5359D3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A763C-796F-40A1-B592-4D287A5359D3}" type="slidenum">
              <a:rPr lang="es-MX" smtClean="0"/>
              <a:pPr/>
              <a:t>31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s-PA" smtClean="0"/>
              <a:pPr/>
              <a:t>3/28/2008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4000" b="1" dirty="0">
                <a:solidFill>
                  <a:srgbClr val="7030A0"/>
                </a:solidFill>
              </a:rPr>
              <a:t>Evaluación Psicológica del niño con trastorno Generalizado del Desarrollo y la importancia de un diagnóstico </a:t>
            </a:r>
            <a:r>
              <a:rPr lang="es-MX" sz="4000" b="1" dirty="0" smtClean="0">
                <a:solidFill>
                  <a:srgbClr val="7030A0"/>
                </a:solidFill>
              </a:rPr>
              <a:t>Diferencial</a:t>
            </a:r>
            <a:endParaRPr lang="es-PA" sz="2800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Psicóloga </a:t>
            </a:r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Olda</a:t>
            </a:r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Solanilla de Jurado                                                                    Magister  en Psicología  Escolar                                                                 Especialista en Educación Especial</a:t>
            </a:r>
          </a:p>
          <a:p>
            <a:pPr>
              <a:defRPr/>
            </a:pP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III Simposio de Autismo y Patologías Afines</a:t>
            </a:r>
            <a:b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es-PA" sz="2000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Fundación Soy Capaz </a:t>
            </a:r>
            <a:br>
              <a:rPr lang="es-PA" sz="2000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es-PA" sz="2000" b="1" dirty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Sábado 03 de Octubre del 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cs typeface="Times New Roman" pitchFamily="18" charset="0"/>
              </a:rPr>
              <a:t>2009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Auditorio José Dolores 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Moscote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, Universidad de Panamá</a:t>
            </a:r>
            <a:endParaRPr lang="es-PA" sz="2000" b="1" i="1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31748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80038"/>
            <a:ext cx="1716088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1751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4">
                    <a:lumMod val="75000"/>
                  </a:schemeClr>
                </a:solidFill>
              </a:rPr>
              <a:t>Dificultad en el comportamiento Social</a:t>
            </a:r>
            <a:endParaRPr lang="es-MX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Contacto  visual disminuido.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Poco interés  por la voz humana.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Parecen indiferentes al afecto , son pasivos a los abrazos, besos y contacto físico 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Expresiones faciales disminuidas.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Poco interés por los niños.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Problemas con los juegos cooperativos de grupos.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525090"/>
            <a:ext cx="1547664" cy="133291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4">
                    <a:lumMod val="75000"/>
                  </a:schemeClr>
                </a:solidFill>
              </a:rPr>
              <a:t>Dificultades en el comportamiento Social</a:t>
            </a:r>
            <a:endParaRPr lang="es-MX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accent3">
                    <a:lumMod val="75000"/>
                  </a:schemeClr>
                </a:solidFill>
              </a:rPr>
              <a:t>Dificultad para entender la complejidad  de las relaciones  sociales.</a:t>
            </a:r>
          </a:p>
          <a:p>
            <a:r>
              <a:rPr lang="es-MX" sz="4400" b="1" dirty="0" smtClean="0">
                <a:solidFill>
                  <a:schemeClr val="accent3">
                    <a:lumMod val="75000"/>
                  </a:schemeClr>
                </a:solidFill>
              </a:rPr>
              <a:t>Dificultad para hacer amistades.</a:t>
            </a:r>
            <a:endParaRPr lang="es-MX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Comunicación no Verbal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No tiran los brazos para que los carguen.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Cuan do quieren  conseguir algo no señalan.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No desarrollan  gestos para compensar la falta de lenguaje o como una forma alterna de comunicación.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Dificultad para imitar.</a:t>
            </a:r>
          </a:p>
          <a:p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4">
                    <a:lumMod val="75000"/>
                  </a:schemeClr>
                </a:solidFill>
              </a:rPr>
              <a:t>Dificultad en la Comprensión del Lenguaje</a:t>
            </a:r>
            <a:endParaRPr lang="es-MX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Los que tienen retardo mental desarrollan  poca comprensión  del  lenguaje.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Los que tienen más capacidad la comprensión está menos afectada  pero tienen  problemas para  entender significados  sutiles y abstractos  (sarcasmo, humor, chistes, frases idiomáticas , refranes). 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Dificultad en el desarrollo del Lenguaje</a:t>
            </a:r>
            <a:endParaRPr lang="es-MX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No desarrollo del balbuceo, poco  fluido , otros normal.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Algunos tardan en  desarrollar lenguaje expresivo.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Otros desarrollan unas cuantas palabras, luego las pierden.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Ecolalia, jerga.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Inventan palabras.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Entonación plana, monótona, interrogación.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accent4">
                    <a:lumMod val="75000"/>
                  </a:schemeClr>
                </a:solidFill>
              </a:rPr>
              <a:t>Dificultad en el desarrollo del Lenguaje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Errores gramaticales.</a:t>
            </a:r>
          </a:p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Frases telegráficas.</a:t>
            </a:r>
          </a:p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Etiquetan algunos objetos por su uso o alguna característica.</a:t>
            </a:r>
          </a:p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Dificultad para seguir una conversación. </a:t>
            </a:r>
            <a:endParaRPr lang="es-MX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4">
                    <a:lumMod val="75000"/>
                  </a:schemeClr>
                </a:solidFill>
              </a:rPr>
              <a:t>Patrones no usuales de comportamientos</a:t>
            </a:r>
            <a:endParaRPr lang="es-MX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Se resisten al cambio  y a los esfuerzos que hacen otras personas  de enseñarles otras  actividades.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Comportamientos compulsivos , obsesivos, rutinas rígidas, rituales, movimientos  estereotipados.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Respuestas no usuales a las experiencias sensoriales. 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Dificultad Cognitiva y de Inteligencia</a:t>
            </a:r>
            <a:endParaRPr lang="es-MX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Un alto porcentaje tienen retardo mental.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Algunos tiene buenas habilidades visuales  y manipulativas.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Algunos Asperger y autistas de alto funcionamiento  muestran excelente memoria mecánica, habilidades especiales para la música, matemáticas, lectura y escritura.  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600" b="1" dirty="0" smtClean="0">
                <a:solidFill>
                  <a:schemeClr val="accent4">
                    <a:lumMod val="75000"/>
                  </a:schemeClr>
                </a:solidFill>
              </a:rPr>
              <a:t>Controversias</a:t>
            </a:r>
            <a:endParaRPr lang="es-MX" sz="6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Edad en que comienza a manifestarse: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Se  pueden manifestar tempranamente en casos más severos . Generalmente  entre los 3-4 años .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No existe un patrón de síntomas se da  en un margen muy amplio.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Rara  vez se encuentran todos los síntomas  a la vez en un solo niño.  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Todos los niños no tienen el trastorno con el mismo grado e intensidad (leve, moderado, severo).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600" b="1" dirty="0" smtClean="0">
                <a:solidFill>
                  <a:schemeClr val="accent4">
                    <a:lumMod val="75000"/>
                  </a:schemeClr>
                </a:solidFill>
              </a:rPr>
              <a:t>Controversias</a:t>
            </a:r>
            <a:endParaRPr lang="es-MX" sz="6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Con la edad se pueden producir cambios en el patrón de conducta y su diagnóstico puede variar.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Indistintamente de cualquiera de las categorías diagnóstica   que se usen su tratamiento es muy similar porque todos tienen los mismos patrones  básicos de conducta  y las mismas necesidades.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1" dirty="0">
                <a:solidFill>
                  <a:schemeClr val="accent4">
                    <a:lumMod val="75000"/>
                  </a:schemeClr>
                </a:solidFill>
              </a:rPr>
              <a:t>L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os trastornos Generalizados del 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Desarrollo 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se refieren a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s-MX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Un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trastorno neurológico que describe a niños que tienen un daño profundo y generalizado  en las áreas : </a:t>
            </a:r>
          </a:p>
          <a:p>
            <a:pPr lvl="1"/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Interacción </a:t>
            </a:r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social</a:t>
            </a:r>
            <a:endParaRPr lang="es-MX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Habilidades en la  comunicación </a:t>
            </a:r>
          </a:p>
          <a:p>
            <a:pPr lvl="1"/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Presencia de comportamientos, intereses y actividades </a:t>
            </a:r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estereotipados</a:t>
            </a:r>
            <a:endParaRPr lang="es-MX" sz="36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accent4">
                    <a:lumMod val="75000"/>
                  </a:schemeClr>
                </a:solidFill>
              </a:rPr>
              <a:t>Objetivos de la evaluación psicológica </a:t>
            </a:r>
            <a:r>
              <a:rPr lang="es-MX" sz="3200" b="1" dirty="0" smtClean="0">
                <a:solidFill>
                  <a:schemeClr val="accent4">
                    <a:lumMod val="75000"/>
                  </a:schemeClr>
                </a:solidFill>
              </a:rPr>
              <a:t>de los </a:t>
            </a:r>
            <a:r>
              <a:rPr lang="es-MX" sz="3200" b="1" dirty="0" smtClean="0">
                <a:solidFill>
                  <a:schemeClr val="accent4">
                    <a:lumMod val="75000"/>
                  </a:schemeClr>
                </a:solidFill>
              </a:rPr>
              <a:t>trastornos generalizados del </a:t>
            </a:r>
            <a:r>
              <a:rPr lang="es-MX" sz="3200" b="1" dirty="0" smtClean="0">
                <a:solidFill>
                  <a:schemeClr val="accent4">
                    <a:lumMod val="75000"/>
                  </a:schemeClr>
                </a:solidFill>
              </a:rPr>
              <a:t>Desarrollo </a:t>
            </a:r>
            <a:endParaRPr lang="es-MX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Reunir información para formular un diagnóstico preciso.</a:t>
            </a:r>
          </a:p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Proporcionar información a los padres, familiares y maestros que sirva de base para el desarrollo del plan de intervención individualizada  adecuada.  </a:t>
            </a:r>
            <a:endParaRPr lang="es-MX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Fases de la evaluación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s-MX" sz="9600" b="1" dirty="0" smtClean="0">
                <a:solidFill>
                  <a:schemeClr val="accent3">
                    <a:lumMod val="75000"/>
                  </a:schemeClr>
                </a:solidFill>
              </a:rPr>
              <a:t>Recolección de información</a:t>
            </a:r>
          </a:p>
          <a:p>
            <a:pPr lvl="1"/>
            <a:r>
              <a:rPr lang="es-MX" sz="9200" b="1" dirty="0" smtClean="0">
                <a:solidFill>
                  <a:schemeClr val="accent3">
                    <a:lumMod val="75000"/>
                  </a:schemeClr>
                </a:solidFill>
              </a:rPr>
              <a:t>Evaluación  </a:t>
            </a:r>
            <a:r>
              <a:rPr lang="es-MX" sz="9200" b="1" dirty="0" smtClean="0">
                <a:solidFill>
                  <a:schemeClr val="accent3">
                    <a:lumMod val="75000"/>
                  </a:schemeClr>
                </a:solidFill>
              </a:rPr>
              <a:t>médica:</a:t>
            </a:r>
          </a:p>
          <a:p>
            <a:pPr lvl="2"/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Historial  detallado  del desarrollo médico familiar del niño. </a:t>
            </a:r>
          </a:p>
          <a:p>
            <a:pPr lvl="2"/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Exámenes 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clínicos, neurológicos , laboratorios y todos los  demás  que el especialistas considere necesario según la condición del niño.</a:t>
            </a:r>
          </a:p>
          <a:p>
            <a:pPr lvl="2"/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Checklist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for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Autism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 in 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toddlers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 . 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Baron</a:t>
            </a:r>
            <a:r>
              <a:rPr lang="es-MX" sz="8800" b="1" dirty="0" smtClean="0">
                <a:solidFill>
                  <a:schemeClr val="accent3">
                    <a:lumMod val="75000"/>
                  </a:schemeClr>
                </a:solidFill>
              </a:rPr>
              <a:t>- Cohen(1992)  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Fases de la evaluación</a:t>
            </a:r>
            <a:endParaRPr lang="es-MX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Entrevista  profunda  con los padres: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Antecedentes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prenatales, perinatales, post natales, adaptación temprana, hitos del desarrollo, situación actual (alimentación, sueño,  vestido, aseo, juego, preferencias, antecedentes familiares.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Entrevista para el diagnóstico del Espectro Autista.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Adi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-R ,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Ruter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, Le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Couteur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y Lord.   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Fases de la evaluación</a:t>
            </a:r>
            <a:endParaRPr lang="es-MX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Entrevista  con maestros, tutores, cuidadores y  rellenar cuestionarios y escalas de comprobación de posibles problemas.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Cuestionarios de exploración del espectro del autismo de alto funcionamiento  (ASSQ) 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Ehlers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Guilbert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  y 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Wing</a:t>
            </a:r>
            <a:r>
              <a:rPr lang="es-MX" sz="20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 Australiana del síndrome  de Asperger (ASAS) T.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Attwod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Fases de la evaluación</a:t>
            </a:r>
            <a:endParaRPr lang="es-MX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Test 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infantil  del  Síndrome  de  Asperger  (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CAST)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Baron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-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Cohen, Scott y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otros.</a:t>
            </a:r>
          </a:p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Registro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de observación de las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conductas relevantes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para el diagnóstico del trastorno  del espectro autista. Pilar Borrego.</a:t>
            </a:r>
          </a:p>
          <a:p>
            <a:pPr>
              <a:buNone/>
            </a:pPr>
            <a:endParaRPr lang="es-MX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Fases de la evaluación</a:t>
            </a:r>
            <a:endParaRPr lang="es-P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Observación 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directa del niño en  situaciones estructuradas  y  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semi</a:t>
            </a:r>
            <a:r>
              <a:rPr lang="es-MX" sz="3600" b="1" dirty="0" smtClean="0">
                <a:solidFill>
                  <a:schemeClr val="accent3">
                    <a:lumMod val="75000"/>
                  </a:schemeClr>
                </a:solidFill>
              </a:rPr>
              <a:t> estructuradas  en clínica, escuela, hogar para:</a:t>
            </a:r>
          </a:p>
          <a:p>
            <a:pPr lvl="1"/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Tener una comprensión más clara de la sintomatología que presenta el menor.</a:t>
            </a:r>
          </a:p>
          <a:p>
            <a:pPr lvl="1"/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</a:rPr>
              <a:t>Conocer mejor  su forma peculiar de comportamiento y de aprendizaje.</a:t>
            </a:r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Objetivos de la aplicación de pruebas psicológicas</a:t>
            </a:r>
            <a:endParaRPr lang="es-MX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Conocer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cuan cerca o lejos se encuentra de la media del grupo de su edad.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Sus puntos fuertes  y débiles y su estilo de aprendizaje.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Determinar hasta donde se puede llegar a corto y mediano plazo (potencial de modificación de conductas inadecuadas y capacidad de aprendizajes.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Establecer estrategias psicológicas a emplear.</a:t>
            </a:r>
          </a:p>
          <a:p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5897186"/>
            <a:ext cx="1115616" cy="96081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  <a:t>Áreas que se deben evaluar</a:t>
            </a:r>
            <a:endParaRPr lang="es-MX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Social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Comunicación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Cognitiva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Motora (perceptiva  motora, gruesa y fina).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Hábitos de autonomía , alimentación, aseo, vestido, sueño.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Excesos y déficit de conductas.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Preferencias y juego.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accent4">
                    <a:lumMod val="75000"/>
                  </a:schemeClr>
                </a:solidFill>
              </a:rPr>
              <a:t>Elaboración del plan individualizado según su perfil de desarrollo</a:t>
            </a:r>
            <a:endParaRPr lang="es-MX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El  </a:t>
            </a:r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perfil  obtenido en la evaluación.</a:t>
            </a:r>
          </a:p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Su estilo de aprendizaje.</a:t>
            </a:r>
          </a:p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Sus puntos fuertes y débiles.</a:t>
            </a:r>
          </a:p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Necesidades del niño y de la familia</a:t>
            </a:r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s-MX" sz="40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Baterías Utilizadas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Escalas de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Gesell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Inventario de Desarrollo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Battlle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Escalas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Bayley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del Desarrollo Infantil (BSID)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Escalas de Madurez  Social de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Vineland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. (EMSV)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Sistemas de Evaluación, Valoración  y Planeamiento  de Programas para Infantes y Pre escolares (AEPS).</a:t>
            </a:r>
          </a:p>
          <a:p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Sistemas de Diagnóstico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Manual  Diagnóstico  y  Estadístico  de  las Enfermedades  Mentales , de la Asociación  Americana  de Psiquiatría (APA)  DSM-IV  (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) 2000 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Clasificación Estadística Internacional  de Enfermedades y otros problemas de salud, CIE-10  (OMS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Baterías Utilizadas</a:t>
            </a:r>
            <a:endParaRPr lang="es-MX" sz="8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Escalas  de McCarthy de capacidades infantiles.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Perfil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psico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educacional para niños.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Prueba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Berry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Buktenica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del desarrollo de la inteligencia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visomotriz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 (VMI) 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Escalas de Inteligencia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Wechsler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 WIPPSI  Y WISC.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Otros aspectos que le competen al psicólogo</a:t>
            </a:r>
            <a:endParaRPr lang="es-MX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Ayudar a la familia en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el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proceso de asimilación del  diagnóstico. 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Buscar información, asistencia, escuelas, grupos de apoyo.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Orientación sobre el manejo de los síntomas y como afectar estos en la habilitación del niño, funcionamiento en el hogar, escuela, barrio, comunidad y situaciones sociales.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Evaluación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continua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, consulta escolar, trabajo  de equipo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en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familia etc.   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PA" sz="8000" b="1" dirty="0">
                <a:solidFill>
                  <a:schemeClr val="accent3">
                    <a:lumMod val="75000"/>
                  </a:schemeClr>
                </a:solidFill>
              </a:rPr>
              <a:t>G</a:t>
            </a:r>
            <a:r>
              <a:rPr lang="es-PA" sz="8000" b="1" dirty="0" smtClean="0">
                <a:solidFill>
                  <a:schemeClr val="accent3">
                    <a:lumMod val="75000"/>
                  </a:schemeClr>
                </a:solidFill>
              </a:rPr>
              <a:t>racias</a:t>
            </a:r>
            <a:endParaRPr lang="es-PA" sz="8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950368"/>
            <a:ext cx="9144000" cy="20882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fundacionsoycapaz@yahoo.com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www.fundacionsoycapaz.org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Face book: fundacionsoycapaz</a:t>
            </a:r>
          </a:p>
          <a:p>
            <a:pPr algn="ctr">
              <a:defRPr/>
            </a:pPr>
            <a:r>
              <a:rPr lang="en-US" sz="4800" b="1" dirty="0" smtClean="0">
                <a:solidFill>
                  <a:schemeClr val="bg2">
                    <a:lumMod val="50000"/>
                  </a:schemeClr>
                </a:solidFill>
              </a:rPr>
              <a:t>507-226-4227</a:t>
            </a:r>
          </a:p>
          <a:p>
            <a:pPr algn="ctr">
              <a:defRPr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endParaRPr lang="es-PA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547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5913" y="4724400"/>
            <a:ext cx="2478087" cy="2133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5477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2566988" cy="2209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Sistemas de Diagnóstico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Trastornos 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Generalizados del Desarrollo </a:t>
            </a:r>
          </a:p>
          <a:p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Pervasive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Developmental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Disorders</a:t>
            </a:r>
            <a:r>
              <a:rPr lang="es-MX" sz="4800" b="1" dirty="0" smtClean="0">
                <a:solidFill>
                  <a:schemeClr val="accent3">
                    <a:lumMod val="75000"/>
                  </a:schemeClr>
                </a:solidFill>
              </a:rPr>
              <a:t>  PDD</a:t>
            </a:r>
          </a:p>
          <a:p>
            <a:endParaRPr lang="es-MX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  <a:t>Trastornos generalizados</a:t>
            </a:r>
            <a:b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  <a:t>del desarrollo (PDD)</a:t>
            </a:r>
            <a:endParaRPr lang="es-MX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 Autista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de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Rett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Desintegrativo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Infantil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de Asperger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Generalizado del Desarrollo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No Especificado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PDDNOS  *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        DSM-IV    CIE-10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Comparten la triada de las deficiencias 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MX" sz="60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s-MX" sz="4000" b="1" dirty="0">
                <a:solidFill>
                  <a:schemeClr val="accent4">
                    <a:lumMod val="75000"/>
                  </a:schemeClr>
                </a:solidFill>
              </a:rPr>
              <a:t>A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lteraciones </a:t>
            </a:r>
            <a:r>
              <a:rPr lang="es-MX" sz="4000" b="1" dirty="0" smtClean="0">
                <a:solidFill>
                  <a:schemeClr val="accent4">
                    <a:lumMod val="75000"/>
                  </a:schemeClr>
                </a:solidFill>
              </a:rPr>
              <a:t>Significativas en los TGD</a:t>
            </a:r>
            <a:endParaRPr lang="es-MX" sz="6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1412776"/>
          <a:ext cx="856895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1080120"/>
                <a:gridCol w="1008112"/>
                <a:gridCol w="1008112"/>
                <a:gridCol w="1008112"/>
                <a:gridCol w="1008112"/>
              </a:tblGrid>
              <a:tr h="100811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Alteraciones</a:t>
                      </a:r>
                      <a:r>
                        <a:rPr lang="es-MX" sz="2000" b="1" baseline="0" dirty="0" smtClean="0"/>
                        <a:t>  significativas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b="1" dirty="0" smtClean="0"/>
                        <a:t>Trastorno</a:t>
                      </a:r>
                    </a:p>
                    <a:p>
                      <a:endParaRPr lang="es-MX" sz="1600" b="1" dirty="0" smtClean="0"/>
                    </a:p>
                    <a:p>
                      <a:r>
                        <a:rPr lang="es-MX" sz="1600" b="1" dirty="0" smtClean="0"/>
                        <a:t>Autista</a:t>
                      </a:r>
                      <a:endParaRPr lang="es-MX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b="1" dirty="0" smtClean="0"/>
                        <a:t>Trastorno</a:t>
                      </a:r>
                      <a:endParaRPr lang="es-MX" sz="1600" b="1" dirty="0" smtClean="0"/>
                    </a:p>
                    <a:p>
                      <a:endParaRPr lang="es-MX" sz="1600" b="1" dirty="0" smtClean="0"/>
                    </a:p>
                    <a:p>
                      <a:r>
                        <a:rPr lang="es-MX" sz="1600" b="1" dirty="0" smtClean="0"/>
                        <a:t> de Rett</a:t>
                      </a:r>
                      <a:endParaRPr lang="es-MX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b="1" dirty="0" smtClean="0"/>
                        <a:t>Trastorno</a:t>
                      </a:r>
                      <a:endParaRPr lang="es-MX" sz="1600" b="1" dirty="0" smtClean="0"/>
                    </a:p>
                    <a:p>
                      <a:endParaRPr lang="es-MX" sz="1600" b="1" dirty="0" smtClean="0"/>
                    </a:p>
                    <a:p>
                      <a:r>
                        <a:rPr lang="es-MX" sz="1600" b="1" dirty="0" smtClean="0"/>
                        <a:t>Desinteg.</a:t>
                      </a:r>
                    </a:p>
                    <a:p>
                      <a:endParaRPr lang="es-MX" sz="1600" b="1" dirty="0" smtClean="0"/>
                    </a:p>
                    <a:p>
                      <a:r>
                        <a:rPr lang="es-MX" sz="1600" b="1" dirty="0" smtClean="0"/>
                        <a:t>Infantil</a:t>
                      </a:r>
                      <a:endParaRPr lang="es-MX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b="1" dirty="0" smtClean="0"/>
                        <a:t>Trastorno</a:t>
                      </a:r>
                      <a:endParaRPr lang="es-MX" sz="1600" b="1" dirty="0" smtClean="0"/>
                    </a:p>
                    <a:p>
                      <a:endParaRPr lang="es-MX" sz="1600" b="1" dirty="0" smtClean="0"/>
                    </a:p>
                    <a:p>
                      <a:r>
                        <a:rPr lang="es-MX" sz="1600" b="1" dirty="0" smtClean="0"/>
                        <a:t>de</a:t>
                      </a:r>
                      <a:r>
                        <a:rPr lang="es-MX" sz="1600" b="1" baseline="0" dirty="0" smtClean="0"/>
                        <a:t> </a:t>
                      </a:r>
                    </a:p>
                    <a:p>
                      <a:r>
                        <a:rPr lang="es-MX" sz="1600" b="1" baseline="0" dirty="0" smtClean="0"/>
                        <a:t>Asperger</a:t>
                      </a:r>
                      <a:endParaRPr lang="es-MX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b="1" dirty="0" smtClean="0"/>
                        <a:t>PDDNOS</a:t>
                      </a:r>
                      <a:endParaRPr lang="es-MX" sz="1600" b="1" dirty="0"/>
                    </a:p>
                  </a:txBody>
                  <a:tcPr/>
                </a:tc>
              </a:tr>
              <a:tr h="69696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Interacción  Social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 </a:t>
                      </a:r>
                      <a:r>
                        <a:rPr lang="es-MX" sz="1400" b="1" dirty="0" smtClean="0"/>
                        <a:t> </a:t>
                      </a:r>
                    </a:p>
                    <a:p>
                      <a:r>
                        <a:rPr lang="es-MX" sz="1400" b="1" dirty="0" smtClean="0"/>
                        <a:t>  ( 5m)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</a:p>
                    <a:p>
                      <a:r>
                        <a:rPr lang="es-MX" sz="2000" b="1" baseline="0" dirty="0" smtClean="0"/>
                        <a:t>   </a:t>
                      </a:r>
                      <a:r>
                        <a:rPr lang="es-MX" sz="1400" b="1" dirty="0" smtClean="0"/>
                        <a:t>(2-10)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 </a:t>
                      </a:r>
                      <a:endParaRPr lang="es-MX" sz="2000" b="1" dirty="0"/>
                    </a:p>
                  </a:txBody>
                  <a:tcPr/>
                </a:tc>
              </a:tr>
              <a:tr h="69696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Desarrollo de lenguaje  expresivo</a:t>
                      </a:r>
                      <a:r>
                        <a:rPr lang="es-MX" sz="2000" b="1" baseline="0" dirty="0" smtClean="0"/>
                        <a:t> y</a:t>
                      </a:r>
                      <a:r>
                        <a:rPr lang="es-MX" sz="2000" b="1" dirty="0" smtClean="0"/>
                        <a:t> receptivo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</a:t>
                      </a:r>
                    </a:p>
                    <a:p>
                      <a:r>
                        <a:rPr lang="es-MX" sz="2000" b="1" dirty="0" smtClean="0"/>
                        <a:t>  </a:t>
                      </a:r>
                      <a:r>
                        <a:rPr lang="es-MX" sz="1400" b="1" dirty="0" smtClean="0"/>
                        <a:t>(5m)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 </a:t>
                      </a:r>
                    </a:p>
                    <a:p>
                      <a:r>
                        <a:rPr lang="es-MX" sz="2000" b="1" dirty="0" smtClean="0"/>
                        <a:t>   </a:t>
                      </a:r>
                      <a:r>
                        <a:rPr lang="es-MX" sz="1400" b="1" dirty="0" smtClean="0"/>
                        <a:t>(2-10)</a:t>
                      </a:r>
                      <a:r>
                        <a:rPr lang="es-MX" sz="2000" b="1" dirty="0" smtClean="0"/>
                        <a:t> 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  <a:endParaRPr lang="es-MX" sz="2000" b="1" dirty="0"/>
                    </a:p>
                  </a:txBody>
                  <a:tcPr/>
                </a:tc>
              </a:tr>
              <a:tr h="69696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Movimientos repetitivos  y estereotipados,</a:t>
                      </a:r>
                      <a:r>
                        <a:rPr lang="es-MX" sz="2000" b="1" baseline="0" dirty="0" smtClean="0"/>
                        <a:t> intereses limitados.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       </a:t>
                      </a:r>
                      <a:r>
                        <a:rPr lang="es-MX" sz="2000" b="1" dirty="0" smtClean="0"/>
                        <a:t>X</a:t>
                      </a:r>
                      <a:endParaRPr lang="es-MX" sz="1400" b="1" dirty="0" smtClean="0"/>
                    </a:p>
                    <a:p>
                      <a:r>
                        <a:rPr lang="es-MX" sz="1400" b="1" dirty="0" smtClean="0"/>
                        <a:t>        </a:t>
                      </a:r>
                      <a:endParaRPr lang="es-MX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X</a:t>
                      </a:r>
                    </a:p>
                    <a:p>
                      <a:r>
                        <a:rPr lang="es-MX" sz="2000" b="1" dirty="0" smtClean="0"/>
                        <a:t>  </a:t>
                      </a:r>
                      <a:r>
                        <a:rPr lang="es-MX" sz="1400" b="1" dirty="0" smtClean="0"/>
                        <a:t>(5m)</a:t>
                      </a:r>
                      <a:r>
                        <a:rPr lang="es-MX" sz="2000" b="1" dirty="0" smtClean="0"/>
                        <a:t>  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</a:p>
                    <a:p>
                      <a:r>
                        <a:rPr lang="es-MX" sz="2000" b="1" dirty="0" smtClean="0"/>
                        <a:t>   </a:t>
                      </a:r>
                      <a:r>
                        <a:rPr lang="es-MX" sz="1400" b="1" dirty="0" smtClean="0"/>
                        <a:t>(2-10)</a:t>
                      </a:r>
                      <a:r>
                        <a:rPr lang="es-MX" sz="2000" b="1" dirty="0" smtClean="0"/>
                        <a:t> 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  <a:endParaRPr lang="es-MX" sz="2000" b="1" dirty="0"/>
                    </a:p>
                  </a:txBody>
                  <a:tcPr/>
                </a:tc>
              </a:tr>
              <a:tr h="529823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Desaceleración</a:t>
                      </a:r>
                      <a:r>
                        <a:rPr lang="es-MX" sz="2000" b="1" baseline="0" dirty="0" smtClean="0"/>
                        <a:t>   craneal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x</a:t>
                      </a:r>
                    </a:p>
                    <a:p>
                      <a:r>
                        <a:rPr lang="es-MX" sz="2000" b="1" dirty="0" smtClean="0"/>
                        <a:t>  </a:t>
                      </a:r>
                      <a:r>
                        <a:rPr lang="es-MX" sz="1400" b="1" dirty="0" smtClean="0"/>
                        <a:t>(5m)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</a:tr>
              <a:tr h="696961"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Habilidades  motoras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</a:p>
                    <a:p>
                      <a:r>
                        <a:rPr lang="es-MX" sz="2000" b="1" dirty="0" smtClean="0"/>
                        <a:t>   </a:t>
                      </a:r>
                      <a:r>
                        <a:rPr lang="es-MX" sz="1400" b="1" dirty="0" smtClean="0"/>
                        <a:t>(5m)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b="1" dirty="0" smtClean="0"/>
                        <a:t>     x</a:t>
                      </a:r>
                    </a:p>
                    <a:p>
                      <a:r>
                        <a:rPr lang="es-MX" sz="2000" b="1" dirty="0" smtClean="0"/>
                        <a:t>   </a:t>
                      </a:r>
                      <a:r>
                        <a:rPr lang="es-MX" sz="1400" b="1" dirty="0" smtClean="0"/>
                        <a:t>(2-10)</a:t>
                      </a:r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649123"/>
            <a:ext cx="1403648" cy="120887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Otras clasificaciones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Sistema de clasificación de diagnóstico de enfermedades  mentales y trastornos  del desarrollo de la infancia y la niñez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Del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Centro Nacional para infantes, niños y familias de E.U. (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1994)</a:t>
            </a: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 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MULTISISTEMA DEL DESARROLLO  MSDD   </a:t>
            </a: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TRASTORNOS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GENERALIZADOS DEL DESARROLLO </a:t>
            </a: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  <a:t>Trastorno del espectro </a:t>
            </a:r>
            <a:r>
              <a:rPr lang="es-MX" sz="4800" b="1" dirty="0" smtClean="0">
                <a:solidFill>
                  <a:schemeClr val="accent4">
                    <a:lumMod val="75000"/>
                  </a:schemeClr>
                </a:solidFill>
              </a:rPr>
              <a:t>autista</a:t>
            </a:r>
            <a:endParaRPr lang="es-MX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ANGEL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Incluye  todos  los trastornos 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neuro</a:t>
            </a:r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 evolutivos que pueden presentar alteraciones en la triada de los T.G.D.</a:t>
            </a:r>
            <a:endParaRPr lang="es-MX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RIVIÉRE</a:t>
            </a: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Espectro Autista es más amplio.</a:t>
            </a:r>
            <a:endParaRPr lang="es-MX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Autismo no es una categoría diagnóstica única, sintomatología se da en un continuo de diferentes dimensiones.   </a:t>
            </a:r>
            <a:b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MX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s-MX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Deficiencias </a:t>
            </a:r>
            <a:r>
              <a:rPr lang="es-MX" sz="5400" b="1" dirty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s-MX" sz="5400" b="1" dirty="0" smtClean="0">
                <a:solidFill>
                  <a:schemeClr val="accent4">
                    <a:lumMod val="75000"/>
                  </a:schemeClr>
                </a:solidFill>
              </a:rPr>
              <a:t>omunes   </a:t>
            </a:r>
            <a:endParaRPr lang="es-MX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Dificultad en: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Comportamiento social.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Comunicación  verbal y no verbal.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Comprensión del lenguaje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Desarrollo del lenguaje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Cognitivo y desarrollo de la inteligencia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Modulación de las emociones.</a:t>
            </a:r>
          </a:p>
          <a:p>
            <a:pPr lvl="1"/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Patrones de comportamientos no usuales</a:t>
            </a:r>
            <a:r>
              <a:rPr lang="es-MX" sz="24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s-MX" sz="24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1440</Words>
  <Application>Microsoft Office PowerPoint</Application>
  <PresentationFormat>On-screen Show (4:3)</PresentationFormat>
  <Paragraphs>207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Evaluación Psicológica del niño con trastorno Generalizado del Desarrollo y la importancia de un diagnóstico Diferencial</vt:lpstr>
      <vt:lpstr>Los trastornos Generalizados del Desarrollo se refieren a:</vt:lpstr>
      <vt:lpstr>Sistemas de Diagnóstico</vt:lpstr>
      <vt:lpstr>Sistemas de Diagnóstico</vt:lpstr>
      <vt:lpstr>Trastornos generalizados del desarrollo (PDD)</vt:lpstr>
      <vt:lpstr> Alteraciones Significativas en los TGD</vt:lpstr>
      <vt:lpstr>Otras clasificaciones</vt:lpstr>
      <vt:lpstr>Trastorno del espectro autista</vt:lpstr>
      <vt:lpstr>Deficiencias Comunes   </vt:lpstr>
      <vt:lpstr>Dificultad en el comportamiento Social</vt:lpstr>
      <vt:lpstr>Dificultades en el comportamiento Social</vt:lpstr>
      <vt:lpstr>Comunicación no Verbal</vt:lpstr>
      <vt:lpstr>Dificultad en la Comprensión del Lenguaje</vt:lpstr>
      <vt:lpstr>Dificultad en el desarrollo del Lenguaje</vt:lpstr>
      <vt:lpstr>Dificultad en el desarrollo del Lenguaje</vt:lpstr>
      <vt:lpstr>Patrones no usuales de comportamientos</vt:lpstr>
      <vt:lpstr>Dificultad Cognitiva y de Inteligencia</vt:lpstr>
      <vt:lpstr>Controversias</vt:lpstr>
      <vt:lpstr>Controversias</vt:lpstr>
      <vt:lpstr>Objetivos de la evaluación psicológica de los trastornos generalizados del Desarrollo </vt:lpstr>
      <vt:lpstr>Fases de la evaluación</vt:lpstr>
      <vt:lpstr>Fases de la evaluación</vt:lpstr>
      <vt:lpstr>Fases de la evaluación</vt:lpstr>
      <vt:lpstr>Fases de la evaluación</vt:lpstr>
      <vt:lpstr>Fases de la evaluación</vt:lpstr>
      <vt:lpstr>Objetivos de la aplicación de pruebas psicológicas</vt:lpstr>
      <vt:lpstr>Áreas que se deben evaluar</vt:lpstr>
      <vt:lpstr>Elaboración del plan individualizado según su perfil de desarrollo</vt:lpstr>
      <vt:lpstr>Baterías Utilizadas</vt:lpstr>
      <vt:lpstr>Baterías Utilizadas</vt:lpstr>
      <vt:lpstr>Otros aspectos que le competen al psicólogo</vt:lpstr>
      <vt:lpstr>Gracias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Psicológica del niño con trastorno Generalizado del Desarrollo y la importancia de un diagnóstico Diferencial.</dc:title>
  <dc:creator>OLDA SOLANILLA</dc:creator>
  <cp:lastModifiedBy>user</cp:lastModifiedBy>
  <cp:revision>91</cp:revision>
  <dcterms:created xsi:type="dcterms:W3CDTF">2009-09-16T02:14:14Z</dcterms:created>
  <dcterms:modified xsi:type="dcterms:W3CDTF">2010-07-19T21:23:53Z</dcterms:modified>
</cp:coreProperties>
</file>