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notesSlides/notesSlide43.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notesMasterIdLst>
    <p:notesMasterId r:id="rId48"/>
  </p:notesMasterIdLst>
  <p:sldIdLst>
    <p:sldId id="286" r:id="rId2"/>
    <p:sldId id="258" r:id="rId3"/>
    <p:sldId id="259" r:id="rId4"/>
    <p:sldId id="288" r:id="rId5"/>
    <p:sldId id="260" r:id="rId6"/>
    <p:sldId id="261" r:id="rId7"/>
    <p:sldId id="262" r:id="rId8"/>
    <p:sldId id="289" r:id="rId9"/>
    <p:sldId id="263" r:id="rId10"/>
    <p:sldId id="290" r:id="rId11"/>
    <p:sldId id="264" r:id="rId12"/>
    <p:sldId id="265" r:id="rId13"/>
    <p:sldId id="291" r:id="rId14"/>
    <p:sldId id="266" r:id="rId15"/>
    <p:sldId id="267" r:id="rId16"/>
    <p:sldId id="292" r:id="rId17"/>
    <p:sldId id="268" r:id="rId18"/>
    <p:sldId id="293" r:id="rId19"/>
    <p:sldId id="269" r:id="rId20"/>
    <p:sldId id="295" r:id="rId21"/>
    <p:sldId id="270" r:id="rId22"/>
    <p:sldId id="271" r:id="rId23"/>
    <p:sldId id="272" r:id="rId24"/>
    <p:sldId id="296" r:id="rId25"/>
    <p:sldId id="273" r:id="rId26"/>
    <p:sldId id="297" r:id="rId27"/>
    <p:sldId id="274" r:id="rId28"/>
    <p:sldId id="275" r:id="rId29"/>
    <p:sldId id="276" r:id="rId30"/>
    <p:sldId id="277" r:id="rId31"/>
    <p:sldId id="298" r:id="rId32"/>
    <p:sldId id="278" r:id="rId33"/>
    <p:sldId id="299" r:id="rId34"/>
    <p:sldId id="279" r:id="rId35"/>
    <p:sldId id="300" r:id="rId36"/>
    <p:sldId id="280" r:id="rId37"/>
    <p:sldId id="301" r:id="rId38"/>
    <p:sldId id="281" r:id="rId39"/>
    <p:sldId id="302" r:id="rId40"/>
    <p:sldId id="282" r:id="rId41"/>
    <p:sldId id="303" r:id="rId42"/>
    <p:sldId id="283" r:id="rId43"/>
    <p:sldId id="304" r:id="rId44"/>
    <p:sldId id="284" r:id="rId45"/>
    <p:sldId id="305" r:id="rId46"/>
    <p:sldId id="287" r:id="rId4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1728" y="-45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E601C0-44A0-44E0-ACE6-70E54DD1FDCF}" type="datetimeFigureOut">
              <a:rPr lang="es-ES" smtClean="0"/>
              <a:pPr/>
              <a:t>12/08/2010</a:t>
            </a:fld>
            <a:endParaRPr lang="es-ES"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B776FE-F2D7-4B7F-B5E3-6EB3627102D4}" type="slidenum">
              <a:rPr lang="es-ES" smtClean="0"/>
              <a:pPr/>
              <a:t>‹#›</a:t>
            </a:fld>
            <a:endParaRPr lang="es-E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2</a:t>
            </a:fld>
            <a:endParaRPr lang="es-E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11</a:t>
            </a:fld>
            <a:endParaRPr lang="es-E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12</a:t>
            </a:fld>
            <a:endParaRPr lang="es-E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13</a:t>
            </a:fld>
            <a:endParaRPr lang="es-E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14</a:t>
            </a:fld>
            <a:endParaRPr lang="es-E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15</a:t>
            </a:fld>
            <a:endParaRPr lang="es-E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16</a:t>
            </a:fld>
            <a:endParaRPr lang="es-E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17</a:t>
            </a:fld>
            <a:endParaRPr lang="es-E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18</a:t>
            </a:fld>
            <a:endParaRPr lang="es-E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19</a:t>
            </a:fld>
            <a:endParaRPr lang="es-E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20</a:t>
            </a:fld>
            <a:endParaRPr lang="es-E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3</a:t>
            </a:fld>
            <a:endParaRPr lang="es-E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21</a:t>
            </a:fld>
            <a:endParaRPr lang="es-E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22</a:t>
            </a:fld>
            <a:endParaRPr lang="es-E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23</a:t>
            </a:fld>
            <a:endParaRPr lang="es-E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24</a:t>
            </a:fld>
            <a:endParaRPr lang="es-E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25</a:t>
            </a:fld>
            <a:endParaRPr lang="es-E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26</a:t>
            </a:fld>
            <a:endParaRPr lang="es-E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27</a:t>
            </a:fld>
            <a:endParaRPr lang="es-E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28</a:t>
            </a:fld>
            <a:endParaRPr lang="es-E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29</a:t>
            </a:fld>
            <a:endParaRPr lang="es-E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30</a:t>
            </a:fld>
            <a:endParaRPr lang="es-E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4</a:t>
            </a:fld>
            <a:endParaRPr lang="es-E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31</a:t>
            </a:fld>
            <a:endParaRPr lang="es-E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32</a:t>
            </a:fld>
            <a:endParaRPr lang="es-E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33</a:t>
            </a:fld>
            <a:endParaRPr lang="es-E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34</a:t>
            </a:fld>
            <a:endParaRPr lang="es-E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35</a:t>
            </a:fld>
            <a:endParaRPr lang="es-E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36</a:t>
            </a:fld>
            <a:endParaRPr lang="es-E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37</a:t>
            </a:fld>
            <a:endParaRPr lang="es-E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38</a:t>
            </a:fld>
            <a:endParaRPr lang="es-E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39</a:t>
            </a:fld>
            <a:endParaRPr lang="es-E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40</a:t>
            </a:fld>
            <a:endParaRPr lang="es-E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5</a:t>
            </a:fld>
            <a:endParaRPr lang="es-ES"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41</a:t>
            </a:fld>
            <a:endParaRPr lang="es-ES"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42</a:t>
            </a:fld>
            <a:endParaRPr lang="es-ES"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43</a:t>
            </a:fld>
            <a:endParaRPr lang="es-ES" dirty="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44</a:t>
            </a:fld>
            <a:endParaRPr lang="es-ES" dirty="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45</a:t>
            </a:fld>
            <a:endParaRPr lang="es-E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6</a:t>
            </a:fld>
            <a:endParaRPr lang="es-E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7</a:t>
            </a:fld>
            <a:endParaRPr lang="es-E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8</a:t>
            </a:fld>
            <a:endParaRPr lang="es-E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9</a:t>
            </a:fld>
            <a:endParaRPr lang="es-E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019411E5-F7AD-478E-BAC3-619AD35ADBFA}" type="slidenum">
              <a:rPr lang="es-ES" smtClean="0"/>
              <a:pPr/>
              <a:t>10</a:t>
            </a:fld>
            <a:endParaRPr lang="es-E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s-P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s-PA"/>
          </a:p>
        </p:txBody>
      </p:sp>
      <p:sp>
        <p:nvSpPr>
          <p:cNvPr id="4" name="Date Placeholder 3"/>
          <p:cNvSpPr>
            <a:spLocks noGrp="1"/>
          </p:cNvSpPr>
          <p:nvPr>
            <p:ph type="dt" sz="half" idx="10"/>
          </p:nvPr>
        </p:nvSpPr>
        <p:spPr/>
        <p:txBody>
          <a:bodyPr/>
          <a:lstStyle/>
          <a:p>
            <a:fld id="{E7D2B5D9-07BA-42FB-BEAC-DE5E53438C56}" type="datetimeFigureOut">
              <a:rPr lang="es-ES" smtClean="0"/>
              <a:pPr/>
              <a:t>12/08/2010</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68E0937F-540C-4383-86BE-E3657ED5D766}" type="slidenum">
              <a:rPr lang="es-ES" smtClean="0"/>
              <a:pPr/>
              <a:t>‹#›</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P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PA"/>
          </a:p>
        </p:txBody>
      </p:sp>
      <p:sp>
        <p:nvSpPr>
          <p:cNvPr id="4" name="Date Placeholder 3"/>
          <p:cNvSpPr>
            <a:spLocks noGrp="1"/>
          </p:cNvSpPr>
          <p:nvPr>
            <p:ph type="dt" sz="half" idx="10"/>
          </p:nvPr>
        </p:nvSpPr>
        <p:spPr/>
        <p:txBody>
          <a:bodyPr/>
          <a:lstStyle/>
          <a:p>
            <a:fld id="{E7D2B5D9-07BA-42FB-BEAC-DE5E53438C56}" type="datetimeFigureOut">
              <a:rPr lang="es-ES" smtClean="0"/>
              <a:pPr/>
              <a:t>12/08/2010</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68E0937F-540C-4383-86BE-E3657ED5D766}" type="slidenum">
              <a:rPr lang="es-ES" smtClean="0"/>
              <a:pPr/>
              <a:t>‹#›</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s-P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PA"/>
          </a:p>
        </p:txBody>
      </p:sp>
      <p:sp>
        <p:nvSpPr>
          <p:cNvPr id="4" name="Date Placeholder 3"/>
          <p:cNvSpPr>
            <a:spLocks noGrp="1"/>
          </p:cNvSpPr>
          <p:nvPr>
            <p:ph type="dt" sz="half" idx="10"/>
          </p:nvPr>
        </p:nvSpPr>
        <p:spPr/>
        <p:txBody>
          <a:bodyPr/>
          <a:lstStyle/>
          <a:p>
            <a:fld id="{E7D2B5D9-07BA-42FB-BEAC-DE5E53438C56}" type="datetimeFigureOut">
              <a:rPr lang="es-ES" smtClean="0"/>
              <a:pPr/>
              <a:t>12/08/2010</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68E0937F-540C-4383-86BE-E3657ED5D766}" type="slidenum">
              <a:rPr lang="es-ES" smtClean="0"/>
              <a:pPr/>
              <a:t>‹#›</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P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PA"/>
          </a:p>
        </p:txBody>
      </p:sp>
      <p:sp>
        <p:nvSpPr>
          <p:cNvPr id="4" name="Date Placeholder 3"/>
          <p:cNvSpPr>
            <a:spLocks noGrp="1"/>
          </p:cNvSpPr>
          <p:nvPr>
            <p:ph type="dt" sz="half" idx="10"/>
          </p:nvPr>
        </p:nvSpPr>
        <p:spPr/>
        <p:txBody>
          <a:bodyPr/>
          <a:lstStyle/>
          <a:p>
            <a:fld id="{E7D2B5D9-07BA-42FB-BEAC-DE5E53438C56}" type="datetimeFigureOut">
              <a:rPr lang="es-ES" smtClean="0"/>
              <a:pPr/>
              <a:t>12/08/2010</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68E0937F-540C-4383-86BE-E3657ED5D766}" type="slidenum">
              <a:rPr lang="es-ES" smtClean="0"/>
              <a:pPr/>
              <a:t>‹#›</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s-P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D2B5D9-07BA-42FB-BEAC-DE5E53438C56}" type="datetimeFigureOut">
              <a:rPr lang="es-ES" smtClean="0"/>
              <a:pPr/>
              <a:t>12/08/2010</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68E0937F-540C-4383-86BE-E3657ED5D766}" type="slidenum">
              <a:rPr lang="es-ES" smtClean="0"/>
              <a:pPr/>
              <a:t>‹#›</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P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P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PA"/>
          </a:p>
        </p:txBody>
      </p:sp>
      <p:sp>
        <p:nvSpPr>
          <p:cNvPr id="5" name="Date Placeholder 4"/>
          <p:cNvSpPr>
            <a:spLocks noGrp="1"/>
          </p:cNvSpPr>
          <p:nvPr>
            <p:ph type="dt" sz="half" idx="10"/>
          </p:nvPr>
        </p:nvSpPr>
        <p:spPr/>
        <p:txBody>
          <a:bodyPr/>
          <a:lstStyle/>
          <a:p>
            <a:fld id="{E7D2B5D9-07BA-42FB-BEAC-DE5E53438C56}" type="datetimeFigureOut">
              <a:rPr lang="es-ES" smtClean="0"/>
              <a:pPr/>
              <a:t>12/08/2010</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68E0937F-540C-4383-86BE-E3657ED5D766}" type="slidenum">
              <a:rPr lang="es-ES" smtClean="0"/>
              <a:pPr/>
              <a:t>‹#›</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s-P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P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PA"/>
          </a:p>
        </p:txBody>
      </p:sp>
      <p:sp>
        <p:nvSpPr>
          <p:cNvPr id="7" name="Date Placeholder 6"/>
          <p:cNvSpPr>
            <a:spLocks noGrp="1"/>
          </p:cNvSpPr>
          <p:nvPr>
            <p:ph type="dt" sz="half" idx="10"/>
          </p:nvPr>
        </p:nvSpPr>
        <p:spPr/>
        <p:txBody>
          <a:bodyPr/>
          <a:lstStyle/>
          <a:p>
            <a:fld id="{E7D2B5D9-07BA-42FB-BEAC-DE5E53438C56}" type="datetimeFigureOut">
              <a:rPr lang="es-ES" smtClean="0"/>
              <a:pPr/>
              <a:t>12/08/2010</a:t>
            </a:fld>
            <a:endParaRPr lang="es-ES" dirty="0"/>
          </a:p>
        </p:txBody>
      </p:sp>
      <p:sp>
        <p:nvSpPr>
          <p:cNvPr id="8" name="Footer Placeholder 7"/>
          <p:cNvSpPr>
            <a:spLocks noGrp="1"/>
          </p:cNvSpPr>
          <p:nvPr>
            <p:ph type="ftr" sz="quarter" idx="11"/>
          </p:nvPr>
        </p:nvSpPr>
        <p:spPr/>
        <p:txBody>
          <a:bodyPr/>
          <a:lstStyle/>
          <a:p>
            <a:endParaRPr lang="es-ES" dirty="0"/>
          </a:p>
        </p:txBody>
      </p:sp>
      <p:sp>
        <p:nvSpPr>
          <p:cNvPr id="9" name="Slide Number Placeholder 8"/>
          <p:cNvSpPr>
            <a:spLocks noGrp="1"/>
          </p:cNvSpPr>
          <p:nvPr>
            <p:ph type="sldNum" sz="quarter" idx="12"/>
          </p:nvPr>
        </p:nvSpPr>
        <p:spPr/>
        <p:txBody>
          <a:bodyPr/>
          <a:lstStyle/>
          <a:p>
            <a:fld id="{68E0937F-540C-4383-86BE-E3657ED5D766}" type="slidenum">
              <a:rPr lang="es-ES" smtClean="0"/>
              <a:pPr/>
              <a:t>‹#›</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PA"/>
          </a:p>
        </p:txBody>
      </p:sp>
      <p:sp>
        <p:nvSpPr>
          <p:cNvPr id="3" name="Date Placeholder 2"/>
          <p:cNvSpPr>
            <a:spLocks noGrp="1"/>
          </p:cNvSpPr>
          <p:nvPr>
            <p:ph type="dt" sz="half" idx="10"/>
          </p:nvPr>
        </p:nvSpPr>
        <p:spPr/>
        <p:txBody>
          <a:bodyPr/>
          <a:lstStyle/>
          <a:p>
            <a:fld id="{E7D2B5D9-07BA-42FB-BEAC-DE5E53438C56}" type="datetimeFigureOut">
              <a:rPr lang="es-ES" smtClean="0"/>
              <a:pPr/>
              <a:t>12/08/2010</a:t>
            </a:fld>
            <a:endParaRPr lang="es-ES" dirty="0"/>
          </a:p>
        </p:txBody>
      </p:sp>
      <p:sp>
        <p:nvSpPr>
          <p:cNvPr id="4" name="Footer Placeholder 3"/>
          <p:cNvSpPr>
            <a:spLocks noGrp="1"/>
          </p:cNvSpPr>
          <p:nvPr>
            <p:ph type="ftr" sz="quarter" idx="11"/>
          </p:nvPr>
        </p:nvSpPr>
        <p:spPr/>
        <p:txBody>
          <a:bodyPr/>
          <a:lstStyle/>
          <a:p>
            <a:endParaRPr lang="es-ES" dirty="0"/>
          </a:p>
        </p:txBody>
      </p:sp>
      <p:sp>
        <p:nvSpPr>
          <p:cNvPr id="5" name="Slide Number Placeholder 4"/>
          <p:cNvSpPr>
            <a:spLocks noGrp="1"/>
          </p:cNvSpPr>
          <p:nvPr>
            <p:ph type="sldNum" sz="quarter" idx="12"/>
          </p:nvPr>
        </p:nvSpPr>
        <p:spPr/>
        <p:txBody>
          <a:bodyPr/>
          <a:lstStyle/>
          <a:p>
            <a:fld id="{68E0937F-540C-4383-86BE-E3657ED5D766}" type="slidenum">
              <a:rPr lang="es-ES" smtClean="0"/>
              <a:pPr/>
              <a:t>‹#›</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D2B5D9-07BA-42FB-BEAC-DE5E53438C56}" type="datetimeFigureOut">
              <a:rPr lang="es-ES" smtClean="0"/>
              <a:pPr/>
              <a:t>12/08/2010</a:t>
            </a:fld>
            <a:endParaRPr lang="es-ES" dirty="0"/>
          </a:p>
        </p:txBody>
      </p:sp>
      <p:sp>
        <p:nvSpPr>
          <p:cNvPr id="3" name="Footer Placeholder 2"/>
          <p:cNvSpPr>
            <a:spLocks noGrp="1"/>
          </p:cNvSpPr>
          <p:nvPr>
            <p:ph type="ftr" sz="quarter" idx="11"/>
          </p:nvPr>
        </p:nvSpPr>
        <p:spPr/>
        <p:txBody>
          <a:bodyPr/>
          <a:lstStyle/>
          <a:p>
            <a:endParaRPr lang="es-ES" dirty="0"/>
          </a:p>
        </p:txBody>
      </p:sp>
      <p:sp>
        <p:nvSpPr>
          <p:cNvPr id="4" name="Slide Number Placeholder 3"/>
          <p:cNvSpPr>
            <a:spLocks noGrp="1"/>
          </p:cNvSpPr>
          <p:nvPr>
            <p:ph type="sldNum" sz="quarter" idx="12"/>
          </p:nvPr>
        </p:nvSpPr>
        <p:spPr/>
        <p:txBody>
          <a:bodyPr/>
          <a:lstStyle/>
          <a:p>
            <a:fld id="{68E0937F-540C-4383-86BE-E3657ED5D766}" type="slidenum">
              <a:rPr lang="es-ES" smtClean="0"/>
              <a:pPr/>
              <a:t>‹#›</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s-P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P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D2B5D9-07BA-42FB-BEAC-DE5E53438C56}" type="datetimeFigureOut">
              <a:rPr lang="es-ES" smtClean="0"/>
              <a:pPr/>
              <a:t>12/08/2010</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68E0937F-540C-4383-86BE-E3657ED5D766}" type="slidenum">
              <a:rPr lang="es-ES" smtClean="0"/>
              <a:pPr/>
              <a:t>‹#›</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s-P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D2B5D9-07BA-42FB-BEAC-DE5E53438C56}" type="datetimeFigureOut">
              <a:rPr lang="es-ES" smtClean="0"/>
              <a:pPr/>
              <a:t>12/08/2010</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68E0937F-540C-4383-86BE-E3657ED5D766}" type="slidenum">
              <a:rPr lang="es-ES" smtClean="0"/>
              <a:pPr/>
              <a:t>‹#›</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s-P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P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D2B5D9-07BA-42FB-BEAC-DE5E53438C56}" type="datetimeFigureOut">
              <a:rPr lang="es-ES" smtClean="0"/>
              <a:pPr/>
              <a:t>12/08/2010</a:t>
            </a:fld>
            <a:endParaRPr lang="es-E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E0937F-540C-4383-86BE-E3657ED5D766}" type="slidenum">
              <a:rPr lang="es-ES" smtClean="0"/>
              <a:pPr/>
              <a:t>‹#›</a:t>
            </a:fld>
            <a:endParaRPr lang="es-ES" dirty="0"/>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ransition>
    <p:pull dir="r"/>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85800" y="1124744"/>
            <a:ext cx="7772400" cy="1470025"/>
          </a:xfrm>
        </p:spPr>
        <p:txBody>
          <a:bodyPr>
            <a:noAutofit/>
          </a:bodyPr>
          <a:lstStyle/>
          <a:p>
            <a:r>
              <a:rPr lang="es-ES" sz="4800" b="1" dirty="0" smtClean="0">
                <a:solidFill>
                  <a:schemeClr val="accent5">
                    <a:lumMod val="75000"/>
                  </a:schemeClr>
                </a:solidFill>
              </a:rPr>
              <a:t>Mediación y estilos de aprendizaje de los alumnos con autismo</a:t>
            </a:r>
            <a:endParaRPr lang="es-PA" sz="4800" dirty="0">
              <a:solidFill>
                <a:schemeClr val="accent5">
                  <a:lumMod val="75000"/>
                </a:schemeClr>
              </a:solidFill>
            </a:endParaRPr>
          </a:p>
        </p:txBody>
      </p:sp>
      <p:sp>
        <p:nvSpPr>
          <p:cNvPr id="3" name="Subtitle 2"/>
          <p:cNvSpPr>
            <a:spLocks noGrp="1"/>
          </p:cNvSpPr>
          <p:nvPr>
            <p:ph type="subTitle" idx="1"/>
          </p:nvPr>
        </p:nvSpPr>
        <p:spPr>
          <a:xfrm>
            <a:off x="251520" y="2996952"/>
            <a:ext cx="8640960" cy="1752600"/>
          </a:xfrm>
        </p:spPr>
        <p:txBody>
          <a:bodyPr>
            <a:noAutofit/>
          </a:bodyPr>
          <a:lstStyle/>
          <a:p>
            <a:r>
              <a:rPr lang="es-ES" sz="3600" b="1" dirty="0" smtClean="0">
                <a:solidFill>
                  <a:schemeClr val="accent6">
                    <a:lumMod val="75000"/>
                  </a:schemeClr>
                </a:solidFill>
              </a:rPr>
              <a:t>Viana </a:t>
            </a:r>
            <a:r>
              <a:rPr lang="es-ES" sz="3600" b="1" dirty="0" smtClean="0">
                <a:solidFill>
                  <a:schemeClr val="accent6">
                    <a:lumMod val="75000"/>
                  </a:schemeClr>
                </a:solidFill>
              </a:rPr>
              <a:t>Falconett</a:t>
            </a:r>
            <a:r>
              <a:rPr lang="es-ES" sz="3600" b="1" dirty="0" smtClean="0">
                <a:solidFill>
                  <a:schemeClr val="accent6">
                    <a:lumMod val="75000"/>
                  </a:schemeClr>
                </a:solidFill>
              </a:rPr>
              <a:t> de </a:t>
            </a:r>
            <a:r>
              <a:rPr lang="es-ES" sz="3600" b="1" dirty="0" smtClean="0">
                <a:solidFill>
                  <a:schemeClr val="accent6">
                    <a:lumMod val="75000"/>
                  </a:schemeClr>
                </a:solidFill>
              </a:rPr>
              <a:t>Yao</a:t>
            </a:r>
            <a:endParaRPr lang="es-PA" sz="3600" b="1" dirty="0" smtClean="0">
              <a:solidFill>
                <a:schemeClr val="accent6">
                  <a:lumMod val="75000"/>
                </a:schemeClr>
              </a:solidFill>
              <a:latin typeface="Calibri" pitchFamily="34" charset="0"/>
            </a:endParaRPr>
          </a:p>
          <a:p>
            <a:r>
              <a:rPr lang="es-PA" sz="2800" b="1" dirty="0" smtClean="0">
                <a:solidFill>
                  <a:schemeClr val="accent6">
                    <a:lumMod val="75000"/>
                  </a:schemeClr>
                </a:solidFill>
                <a:latin typeface="Calibri" pitchFamily="34" charset="0"/>
              </a:rPr>
              <a:t>III </a:t>
            </a:r>
            <a:r>
              <a:rPr lang="es-PA" sz="2800" b="1" dirty="0" smtClean="0">
                <a:solidFill>
                  <a:schemeClr val="accent6">
                    <a:lumMod val="75000"/>
                  </a:schemeClr>
                </a:solidFill>
                <a:latin typeface="Calibri" pitchFamily="34" charset="0"/>
              </a:rPr>
              <a:t>Simposio de Autismo y Patologías Afines</a:t>
            </a:r>
            <a:br>
              <a:rPr lang="es-PA" sz="2800" b="1" dirty="0" smtClean="0">
                <a:solidFill>
                  <a:schemeClr val="accent6">
                    <a:lumMod val="75000"/>
                  </a:schemeClr>
                </a:solidFill>
                <a:latin typeface="Calibri" pitchFamily="34" charset="0"/>
              </a:rPr>
            </a:br>
            <a:r>
              <a:rPr lang="es-PA" sz="2800" b="1" i="1" dirty="0" smtClean="0">
                <a:solidFill>
                  <a:schemeClr val="accent6">
                    <a:lumMod val="75000"/>
                  </a:schemeClr>
                </a:solidFill>
                <a:latin typeface="Calibri" pitchFamily="34" charset="0"/>
              </a:rPr>
              <a:t>Fundación Soy Capaz </a:t>
            </a:r>
            <a:br>
              <a:rPr lang="es-PA" sz="2800" b="1" i="1" dirty="0" smtClean="0">
                <a:solidFill>
                  <a:schemeClr val="accent6">
                    <a:lumMod val="75000"/>
                  </a:schemeClr>
                </a:solidFill>
                <a:latin typeface="Calibri" pitchFamily="34" charset="0"/>
              </a:rPr>
            </a:br>
            <a:r>
              <a:rPr lang="es-PA" sz="2800" b="1" dirty="0">
                <a:solidFill>
                  <a:schemeClr val="accent6">
                    <a:lumMod val="75000"/>
                  </a:schemeClr>
                </a:solidFill>
                <a:cs typeface="Times New Roman" pitchFamily="18" charset="0"/>
              </a:rPr>
              <a:t>Sábado 03 de Octubre del </a:t>
            </a:r>
            <a:r>
              <a:rPr lang="es-PA" sz="2800" b="1" dirty="0" smtClean="0">
                <a:solidFill>
                  <a:schemeClr val="accent6">
                    <a:lumMod val="75000"/>
                  </a:schemeClr>
                </a:solidFill>
                <a:cs typeface="Times New Roman" pitchFamily="18" charset="0"/>
              </a:rPr>
              <a:t>2009</a:t>
            </a:r>
            <a:r>
              <a:rPr lang="es-PA" sz="2800" b="1" dirty="0" smtClean="0">
                <a:solidFill>
                  <a:schemeClr val="accent6">
                    <a:lumMod val="75000"/>
                  </a:schemeClr>
                </a:solidFill>
                <a:latin typeface="Calibri" pitchFamily="34" charset="0"/>
              </a:rPr>
              <a:t/>
            </a:r>
            <a:br>
              <a:rPr lang="es-PA" sz="2800" b="1" dirty="0" smtClean="0">
                <a:solidFill>
                  <a:schemeClr val="accent6">
                    <a:lumMod val="75000"/>
                  </a:schemeClr>
                </a:solidFill>
                <a:latin typeface="Calibri" pitchFamily="34" charset="0"/>
              </a:rPr>
            </a:br>
            <a:r>
              <a:rPr lang="es-PA" sz="2800" b="1" dirty="0" smtClean="0">
                <a:solidFill>
                  <a:schemeClr val="accent6">
                    <a:lumMod val="75000"/>
                  </a:schemeClr>
                </a:solidFill>
                <a:latin typeface="Calibri" pitchFamily="34" charset="0"/>
              </a:rPr>
              <a:t>Auditorio José Dolores Moscote, Universidad de Panamá</a:t>
            </a:r>
            <a:endParaRPr lang="es-PA" sz="2800" b="1" i="1" dirty="0" smtClean="0">
              <a:solidFill>
                <a:schemeClr val="accent6">
                  <a:lumMod val="75000"/>
                </a:schemeClr>
              </a:solidFill>
              <a:latin typeface="Calibri" pitchFamily="34" charset="0"/>
            </a:endParaRPr>
          </a:p>
        </p:txBody>
      </p:sp>
      <p:pic>
        <p:nvPicPr>
          <p:cNvPr id="31748" name="Picture 7" descr="LOGO"/>
          <p:cNvPicPr>
            <a:picLocks noChangeAspect="1" noChangeArrowheads="1"/>
          </p:cNvPicPr>
          <p:nvPr/>
        </p:nvPicPr>
        <p:blipFill>
          <a:blip r:embed="rId2" cstate="print"/>
          <a:srcRect/>
          <a:stretch>
            <a:fillRect/>
          </a:stretch>
        </p:blipFill>
        <p:spPr bwMode="auto">
          <a:xfrm>
            <a:off x="0" y="5380038"/>
            <a:ext cx="1716088" cy="1477962"/>
          </a:xfrm>
          <a:prstGeom prst="rect">
            <a:avLst/>
          </a:prstGeom>
          <a:noFill/>
          <a:ln w="9525" algn="in">
            <a:noFill/>
            <a:miter lim="800000"/>
            <a:headEnd/>
            <a:tailEnd/>
          </a:ln>
        </p:spPr>
      </p:pic>
      <p:pic>
        <p:nvPicPr>
          <p:cNvPr id="31751" name="Picture 7" descr="LOGO"/>
          <p:cNvPicPr>
            <a:picLocks noChangeAspect="1" noChangeArrowheads="1"/>
          </p:cNvPicPr>
          <p:nvPr/>
        </p:nvPicPr>
        <p:blipFill>
          <a:blip r:embed="rId2"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6000" b="1" dirty="0" smtClean="0">
                <a:solidFill>
                  <a:srgbClr val="0070C0"/>
                </a:solidFill>
              </a:rPr>
              <a:t>Estilos de Aprendizaje</a:t>
            </a:r>
            <a:endParaRPr lang="es-ES" sz="6000" b="1" dirty="0">
              <a:solidFill>
                <a:srgbClr val="0070C0"/>
              </a:solidFill>
            </a:endParaRPr>
          </a:p>
        </p:txBody>
      </p:sp>
      <p:sp>
        <p:nvSpPr>
          <p:cNvPr id="3" name="2 Marcador de contenido"/>
          <p:cNvSpPr>
            <a:spLocks noGrp="1"/>
          </p:cNvSpPr>
          <p:nvPr>
            <p:ph idx="1"/>
          </p:nvPr>
        </p:nvSpPr>
        <p:spPr/>
        <p:txBody>
          <a:bodyPr>
            <a:noAutofit/>
          </a:bodyPr>
          <a:lstStyle/>
          <a:p>
            <a:r>
              <a:rPr lang="es-ES" b="1" dirty="0" smtClean="0">
                <a:solidFill>
                  <a:schemeClr val="bg2">
                    <a:lumMod val="50000"/>
                  </a:schemeClr>
                </a:solidFill>
              </a:rPr>
              <a:t>R</a:t>
            </a:r>
            <a:r>
              <a:rPr lang="es-ES" b="1" dirty="0" smtClean="0">
                <a:solidFill>
                  <a:schemeClr val="bg2">
                    <a:lumMod val="50000"/>
                  </a:schemeClr>
                </a:solidFill>
              </a:rPr>
              <a:t>. cognitivos: forma en que los estudiantes estructuran los contenidos y utilizan conceptos, interpretan la información, resuelven los problemas, seleccionan los medios de representación.</a:t>
            </a:r>
          </a:p>
          <a:p>
            <a:r>
              <a:rPr lang="es-ES" b="1" dirty="0" smtClean="0">
                <a:solidFill>
                  <a:schemeClr val="bg2">
                    <a:lumMod val="50000"/>
                  </a:schemeClr>
                </a:solidFill>
              </a:rPr>
              <a:t>Los rasgos afectivos: motivación y expectativas.</a:t>
            </a:r>
          </a:p>
          <a:p>
            <a:r>
              <a:rPr lang="es-ES" b="1" dirty="0" smtClean="0">
                <a:solidFill>
                  <a:schemeClr val="bg2">
                    <a:lumMod val="50000"/>
                  </a:schemeClr>
                </a:solidFill>
              </a:rPr>
              <a:t>Los rasgos fisiológicos: género y ritmo biológico (sueño-vigilia).</a:t>
            </a:r>
          </a:p>
          <a:p>
            <a:endParaRPr lang="es-ES" b="1" dirty="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sz="4000" b="1" dirty="0" smtClean="0">
                <a:solidFill>
                  <a:srgbClr val="0070C0"/>
                </a:solidFill>
              </a:rPr>
              <a:t>¿Para qué nos sirve descubrir los estilos de aprendizaje de los alumnos?</a:t>
            </a:r>
            <a:endParaRPr lang="es-ES" sz="4000" b="1" dirty="0">
              <a:solidFill>
                <a:srgbClr val="0070C0"/>
              </a:solidFill>
            </a:endParaRPr>
          </a:p>
        </p:txBody>
      </p:sp>
      <p:sp>
        <p:nvSpPr>
          <p:cNvPr id="3" name="2 Marcador de contenido"/>
          <p:cNvSpPr>
            <a:spLocks noGrp="1"/>
          </p:cNvSpPr>
          <p:nvPr>
            <p:ph idx="1"/>
          </p:nvPr>
        </p:nvSpPr>
        <p:spPr/>
        <p:txBody>
          <a:bodyPr>
            <a:normAutofit/>
          </a:bodyPr>
          <a:lstStyle/>
          <a:p>
            <a:r>
              <a:rPr lang="es-ES" sz="4000" b="1" dirty="0" smtClean="0">
                <a:solidFill>
                  <a:schemeClr val="bg2">
                    <a:lumMod val="50000"/>
                  </a:schemeClr>
                </a:solidFill>
              </a:rPr>
              <a:t>Permite buscar las vías más adecuadas para facilitar el aprendizaje.</a:t>
            </a:r>
          </a:p>
          <a:p>
            <a:r>
              <a:rPr lang="es-ES" sz="4000" b="1" dirty="0" smtClean="0">
                <a:solidFill>
                  <a:schemeClr val="bg2">
                    <a:lumMod val="50000"/>
                  </a:schemeClr>
                </a:solidFill>
              </a:rPr>
              <a:t>Cuando se enseña a los estudiantes según su estilo de aprendizaje estos aprenden con más efectividad.</a:t>
            </a:r>
          </a:p>
          <a:p>
            <a:endParaRPr lang="es-ES" sz="4000" b="1" dirty="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ES" sz="4000" b="1" dirty="0" smtClean="0">
                <a:solidFill>
                  <a:srgbClr val="0070C0"/>
                </a:solidFill>
              </a:rPr>
              <a:t>Autores que han estudiado los estilos de aprendizaje</a:t>
            </a:r>
            <a:endParaRPr lang="es-ES" sz="4000" b="1" dirty="0">
              <a:solidFill>
                <a:srgbClr val="0070C0"/>
              </a:solidFill>
            </a:endParaRPr>
          </a:p>
        </p:txBody>
      </p:sp>
      <p:sp>
        <p:nvSpPr>
          <p:cNvPr id="3" name="2 Marcador de contenido"/>
          <p:cNvSpPr>
            <a:spLocks noGrp="1"/>
          </p:cNvSpPr>
          <p:nvPr>
            <p:ph idx="1"/>
          </p:nvPr>
        </p:nvSpPr>
        <p:spPr/>
        <p:txBody>
          <a:bodyPr>
            <a:normAutofit/>
          </a:bodyPr>
          <a:lstStyle/>
          <a:p>
            <a:r>
              <a:rPr lang="es-ES" sz="4000" b="1" dirty="0" smtClean="0">
                <a:solidFill>
                  <a:schemeClr val="bg2">
                    <a:lumMod val="50000"/>
                  </a:schemeClr>
                </a:solidFill>
              </a:rPr>
              <a:t>Los cuadrantes cerebrales de </a:t>
            </a:r>
            <a:r>
              <a:rPr lang="es-ES" sz="4000" b="1" dirty="0" smtClean="0">
                <a:solidFill>
                  <a:schemeClr val="bg2">
                    <a:lumMod val="50000"/>
                  </a:schemeClr>
                </a:solidFill>
              </a:rPr>
              <a:t>Herrmann</a:t>
            </a:r>
            <a:r>
              <a:rPr lang="es-ES" sz="4000" b="1" dirty="0" smtClean="0">
                <a:solidFill>
                  <a:schemeClr val="bg2">
                    <a:lumMod val="50000"/>
                  </a:schemeClr>
                </a:solidFill>
              </a:rPr>
              <a:t>.</a:t>
            </a:r>
          </a:p>
          <a:p>
            <a:r>
              <a:rPr lang="es-ES" sz="4000" b="1" dirty="0" smtClean="0">
                <a:solidFill>
                  <a:schemeClr val="bg2">
                    <a:lumMod val="50000"/>
                  </a:schemeClr>
                </a:solidFill>
              </a:rPr>
              <a:t>El modelo de </a:t>
            </a:r>
            <a:r>
              <a:rPr lang="es-ES" sz="4000" b="1" dirty="0" smtClean="0">
                <a:solidFill>
                  <a:schemeClr val="bg2">
                    <a:lumMod val="50000"/>
                  </a:schemeClr>
                </a:solidFill>
              </a:rPr>
              <a:t>Felder</a:t>
            </a:r>
            <a:r>
              <a:rPr lang="es-ES" sz="4000" b="1" dirty="0" smtClean="0">
                <a:solidFill>
                  <a:schemeClr val="bg2">
                    <a:lumMod val="50000"/>
                  </a:schemeClr>
                </a:solidFill>
              </a:rPr>
              <a:t> y </a:t>
            </a:r>
            <a:r>
              <a:rPr lang="es-ES" sz="4000" b="1" dirty="0" smtClean="0">
                <a:solidFill>
                  <a:schemeClr val="bg2">
                    <a:lumMod val="50000"/>
                  </a:schemeClr>
                </a:solidFill>
              </a:rPr>
              <a:t>Silverman</a:t>
            </a:r>
            <a:r>
              <a:rPr lang="es-ES" sz="4000" b="1" dirty="0" smtClean="0">
                <a:solidFill>
                  <a:schemeClr val="bg2">
                    <a:lumMod val="50000"/>
                  </a:schemeClr>
                </a:solidFill>
              </a:rPr>
              <a:t>.</a:t>
            </a:r>
          </a:p>
          <a:p>
            <a:r>
              <a:rPr lang="es-ES" sz="4000" b="1" dirty="0" smtClean="0">
                <a:solidFill>
                  <a:schemeClr val="bg2">
                    <a:lumMod val="50000"/>
                  </a:schemeClr>
                </a:solidFill>
              </a:rPr>
              <a:t>El modelo de </a:t>
            </a:r>
            <a:r>
              <a:rPr lang="es-ES" sz="4000" b="1" dirty="0" smtClean="0">
                <a:solidFill>
                  <a:schemeClr val="bg2">
                    <a:lumMod val="50000"/>
                  </a:schemeClr>
                </a:solidFill>
              </a:rPr>
              <a:t>Kolb</a:t>
            </a:r>
            <a:r>
              <a:rPr lang="es-ES" sz="4000" b="1" dirty="0" smtClean="0">
                <a:solidFill>
                  <a:schemeClr val="bg2">
                    <a:lumMod val="50000"/>
                  </a:schemeClr>
                </a:solidFill>
              </a:rPr>
              <a:t>.</a:t>
            </a:r>
          </a:p>
          <a:p>
            <a:r>
              <a:rPr lang="es-ES" sz="4000" b="1" dirty="0" smtClean="0">
                <a:solidFill>
                  <a:schemeClr val="bg2">
                    <a:lumMod val="50000"/>
                  </a:schemeClr>
                </a:solidFill>
              </a:rPr>
              <a:t>La Programación </a:t>
            </a:r>
            <a:r>
              <a:rPr lang="es-ES" sz="4000" b="1" dirty="0" smtClean="0">
                <a:solidFill>
                  <a:schemeClr val="bg2">
                    <a:lumMod val="50000"/>
                  </a:schemeClr>
                </a:solidFill>
              </a:rPr>
              <a:t>Neurolinguística</a:t>
            </a:r>
            <a:r>
              <a:rPr lang="es-ES" sz="4000" b="1" dirty="0" smtClean="0">
                <a:solidFill>
                  <a:schemeClr val="bg2">
                    <a:lumMod val="50000"/>
                  </a:schemeClr>
                </a:solidFill>
              </a:rPr>
              <a:t> de </a:t>
            </a:r>
            <a:r>
              <a:rPr lang="es-ES" sz="4000" b="1" dirty="0" smtClean="0">
                <a:solidFill>
                  <a:schemeClr val="bg2">
                    <a:lumMod val="50000"/>
                  </a:schemeClr>
                </a:solidFill>
              </a:rPr>
              <a:t>Bandler</a:t>
            </a:r>
            <a:r>
              <a:rPr lang="es-ES" sz="4000" b="1" dirty="0" smtClean="0">
                <a:solidFill>
                  <a:schemeClr val="bg2">
                    <a:lumMod val="50000"/>
                  </a:schemeClr>
                </a:solidFill>
              </a:rPr>
              <a:t> y </a:t>
            </a:r>
            <a:r>
              <a:rPr lang="es-ES" sz="4000" b="1" dirty="0" smtClean="0">
                <a:solidFill>
                  <a:schemeClr val="bg2">
                    <a:lumMod val="50000"/>
                  </a:schemeClr>
                </a:solidFill>
              </a:rPr>
              <a:t>Grinder</a:t>
            </a:r>
            <a:r>
              <a:rPr lang="es-ES" sz="4000" b="1" dirty="0" smtClean="0">
                <a:solidFill>
                  <a:schemeClr val="bg2">
                    <a:lumMod val="50000"/>
                  </a:schemeClr>
                </a:solidFill>
              </a:rPr>
              <a:t>.</a:t>
            </a:r>
            <a:endParaRPr lang="es-ES" sz="4000" b="1" dirty="0" smtClean="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ES" sz="4000" b="1" dirty="0" smtClean="0">
                <a:solidFill>
                  <a:srgbClr val="0070C0"/>
                </a:solidFill>
              </a:rPr>
              <a:t>Autores que han estudiado los estilos de aprendizaje</a:t>
            </a:r>
            <a:endParaRPr lang="es-ES" sz="4000" b="1" dirty="0">
              <a:solidFill>
                <a:srgbClr val="0070C0"/>
              </a:solidFill>
            </a:endParaRPr>
          </a:p>
        </p:txBody>
      </p:sp>
      <p:sp>
        <p:nvSpPr>
          <p:cNvPr id="3" name="2 Marcador de contenido"/>
          <p:cNvSpPr>
            <a:spLocks noGrp="1"/>
          </p:cNvSpPr>
          <p:nvPr>
            <p:ph idx="1"/>
          </p:nvPr>
        </p:nvSpPr>
        <p:spPr/>
        <p:txBody>
          <a:bodyPr>
            <a:normAutofit/>
          </a:bodyPr>
          <a:lstStyle/>
          <a:p>
            <a:r>
              <a:rPr lang="es-ES" sz="4800" b="1" dirty="0" smtClean="0">
                <a:solidFill>
                  <a:schemeClr val="bg2">
                    <a:lumMod val="50000"/>
                  </a:schemeClr>
                </a:solidFill>
              </a:rPr>
              <a:t>Los </a:t>
            </a:r>
            <a:r>
              <a:rPr lang="es-ES" sz="4800" b="1" dirty="0" smtClean="0">
                <a:solidFill>
                  <a:schemeClr val="bg2">
                    <a:lumMod val="50000"/>
                  </a:schemeClr>
                </a:solidFill>
              </a:rPr>
              <a:t>hemisferios cerebrales.</a:t>
            </a:r>
          </a:p>
          <a:p>
            <a:r>
              <a:rPr lang="es-ES" sz="4800" b="1" dirty="0" smtClean="0">
                <a:solidFill>
                  <a:schemeClr val="bg2">
                    <a:lumMod val="50000"/>
                  </a:schemeClr>
                </a:solidFill>
              </a:rPr>
              <a:t>El enfoque basados en las inteligencias múltiples de Gardner.</a:t>
            </a:r>
          </a:p>
          <a:p>
            <a:endParaRPr lang="es-ES" sz="4800" b="1" dirty="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ES" sz="4000" b="1" dirty="0" smtClean="0">
                <a:solidFill>
                  <a:srgbClr val="0070C0"/>
                </a:solidFill>
              </a:rPr>
              <a:t>¿Cómo aprenden los alumnos dentro del Espectro Autista?</a:t>
            </a:r>
            <a:endParaRPr lang="es-ES" sz="4000" b="1" dirty="0">
              <a:solidFill>
                <a:srgbClr val="0070C0"/>
              </a:solidFill>
            </a:endParaRPr>
          </a:p>
        </p:txBody>
      </p:sp>
      <p:sp>
        <p:nvSpPr>
          <p:cNvPr id="3" name="2 Marcador de contenido"/>
          <p:cNvSpPr>
            <a:spLocks noGrp="1"/>
          </p:cNvSpPr>
          <p:nvPr>
            <p:ph idx="1"/>
          </p:nvPr>
        </p:nvSpPr>
        <p:spPr/>
        <p:txBody>
          <a:bodyPr>
            <a:normAutofit/>
          </a:bodyPr>
          <a:lstStyle/>
          <a:p>
            <a:r>
              <a:rPr lang="es-ES" sz="4400" b="1" dirty="0" smtClean="0">
                <a:solidFill>
                  <a:schemeClr val="bg2">
                    <a:lumMod val="50000"/>
                  </a:schemeClr>
                </a:solidFill>
              </a:rPr>
              <a:t>El primer orden: </a:t>
            </a:r>
            <a:endParaRPr lang="es-ES" sz="4000" b="1" dirty="0">
              <a:solidFill>
                <a:schemeClr val="bg2">
                  <a:lumMod val="50000"/>
                </a:schemeClr>
              </a:solidFill>
            </a:endParaRPr>
          </a:p>
          <a:p>
            <a:pPr lvl="1"/>
            <a:r>
              <a:rPr lang="es-ES" sz="3200" b="1" dirty="0" smtClean="0">
                <a:solidFill>
                  <a:schemeClr val="bg2">
                    <a:lumMod val="50000"/>
                  </a:schemeClr>
                </a:solidFill>
              </a:rPr>
              <a:t>Cómo </a:t>
            </a:r>
            <a:r>
              <a:rPr lang="es-ES" sz="3200" b="1" dirty="0" smtClean="0">
                <a:solidFill>
                  <a:schemeClr val="bg2">
                    <a:lumMod val="50000"/>
                  </a:schemeClr>
                </a:solidFill>
              </a:rPr>
              <a:t>el cerebro recibe, almacena y asocia los estímulos que le llegan, tanto desde el medio externo, como desde su propio cuerpo</a:t>
            </a:r>
            <a:r>
              <a:rPr lang="es-ES" sz="3200" b="1" dirty="0" smtClean="0">
                <a:solidFill>
                  <a:schemeClr val="bg2">
                    <a:lumMod val="50000"/>
                  </a:schemeClr>
                </a:solidFill>
              </a:rPr>
              <a:t>?  </a:t>
            </a:r>
            <a:endParaRPr lang="es-ES" sz="3200" b="1" dirty="0" smtClean="0">
              <a:solidFill>
                <a:schemeClr val="bg2">
                  <a:lumMod val="50000"/>
                </a:schemeClr>
              </a:solidFill>
            </a:endParaRPr>
          </a:p>
          <a:p>
            <a:r>
              <a:rPr lang="es-ES" sz="4000" b="1" dirty="0" smtClean="0">
                <a:solidFill>
                  <a:schemeClr val="bg2">
                    <a:lumMod val="50000"/>
                  </a:schemeClr>
                </a:solidFill>
              </a:rPr>
              <a:t>En este nivel se encuentra la atención y la percepción.   </a:t>
            </a:r>
          </a:p>
          <a:p>
            <a:pPr>
              <a:buNone/>
            </a:pPr>
            <a:endParaRPr lang="es-ES" sz="4000" b="1" dirty="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ES" sz="4000" b="1" dirty="0" smtClean="0">
                <a:solidFill>
                  <a:srgbClr val="0070C0"/>
                </a:solidFill>
              </a:rPr>
              <a:t>¿Cómo atienden los alumnos dentro del Espectro Autista?</a:t>
            </a:r>
            <a:endParaRPr lang="es-ES" sz="4000" b="1" dirty="0">
              <a:solidFill>
                <a:srgbClr val="0070C0"/>
              </a:solidFill>
            </a:endParaRPr>
          </a:p>
        </p:txBody>
      </p:sp>
      <p:sp>
        <p:nvSpPr>
          <p:cNvPr id="3" name="2 Marcador de contenido"/>
          <p:cNvSpPr>
            <a:spLocks noGrp="1"/>
          </p:cNvSpPr>
          <p:nvPr>
            <p:ph idx="1"/>
          </p:nvPr>
        </p:nvSpPr>
        <p:spPr/>
        <p:txBody>
          <a:bodyPr>
            <a:noAutofit/>
          </a:bodyPr>
          <a:lstStyle/>
          <a:p>
            <a:r>
              <a:rPr lang="es-ES" sz="4000" b="1" dirty="0" smtClean="0">
                <a:solidFill>
                  <a:schemeClr val="bg2">
                    <a:lumMod val="50000"/>
                  </a:schemeClr>
                </a:solidFill>
              </a:rPr>
              <a:t>Atención en túnel</a:t>
            </a:r>
            <a:r>
              <a:rPr lang="es-ES" sz="4000" dirty="0" smtClean="0">
                <a:solidFill>
                  <a:schemeClr val="bg2">
                    <a:lumMod val="50000"/>
                  </a:schemeClr>
                </a:solidFill>
              </a:rPr>
              <a:t>: </a:t>
            </a:r>
            <a:r>
              <a:rPr lang="es-ES" sz="3600" b="1" dirty="0" smtClean="0">
                <a:solidFill>
                  <a:schemeClr val="bg2">
                    <a:lumMod val="50000"/>
                  </a:schemeClr>
                </a:solidFill>
              </a:rPr>
              <a:t>Atienden  los </a:t>
            </a:r>
            <a:r>
              <a:rPr lang="es-ES" sz="3600" b="1" dirty="0" smtClean="0">
                <a:solidFill>
                  <a:schemeClr val="bg2">
                    <a:lumMod val="50000"/>
                  </a:schemeClr>
                </a:solidFill>
              </a:rPr>
              <a:t>detalles., color</a:t>
            </a:r>
            <a:r>
              <a:rPr lang="es-ES" sz="3600" b="1" dirty="0" smtClean="0">
                <a:solidFill>
                  <a:schemeClr val="bg2">
                    <a:lumMod val="50000"/>
                  </a:schemeClr>
                </a:solidFill>
              </a:rPr>
              <a:t>, el brillo, el movimiento o el sonido.</a:t>
            </a:r>
          </a:p>
          <a:p>
            <a:r>
              <a:rPr lang="es-ES" sz="3600" b="1" dirty="0" smtClean="0">
                <a:solidFill>
                  <a:schemeClr val="bg2">
                    <a:lumMod val="50000"/>
                  </a:schemeClr>
                </a:solidFill>
              </a:rPr>
              <a:t>Perciben las actividades,  las personas y situaciones sociales de una manera parcial dificultando entender el significado que sólo es posible de manera integral.  </a:t>
            </a: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ES" sz="4000" b="1" dirty="0" smtClean="0">
                <a:solidFill>
                  <a:srgbClr val="0070C0"/>
                </a:solidFill>
              </a:rPr>
              <a:t>¿Cómo atienden los alumnos dentro del Espectro Autista?</a:t>
            </a:r>
            <a:endParaRPr lang="es-ES" sz="4000" b="1" dirty="0">
              <a:solidFill>
                <a:srgbClr val="0070C0"/>
              </a:solidFill>
            </a:endParaRPr>
          </a:p>
        </p:txBody>
      </p:sp>
      <p:sp>
        <p:nvSpPr>
          <p:cNvPr id="3" name="2 Marcador de contenido"/>
          <p:cNvSpPr>
            <a:spLocks noGrp="1"/>
          </p:cNvSpPr>
          <p:nvPr>
            <p:ph idx="1"/>
          </p:nvPr>
        </p:nvSpPr>
        <p:spPr/>
        <p:txBody>
          <a:bodyPr>
            <a:normAutofit/>
          </a:bodyPr>
          <a:lstStyle/>
          <a:p>
            <a:r>
              <a:rPr lang="es-ES" sz="4400" b="1" dirty="0" smtClean="0">
                <a:solidFill>
                  <a:schemeClr val="bg2">
                    <a:lumMod val="50000"/>
                  </a:schemeClr>
                </a:solidFill>
              </a:rPr>
              <a:t>Presentan </a:t>
            </a:r>
            <a:r>
              <a:rPr lang="es-ES" sz="4400" b="1" dirty="0" smtClean="0">
                <a:solidFill>
                  <a:schemeClr val="bg2">
                    <a:lumMod val="50000"/>
                  </a:schemeClr>
                </a:solidFill>
              </a:rPr>
              <a:t>una </a:t>
            </a:r>
            <a:r>
              <a:rPr lang="es-ES" sz="4800" b="1" i="1" dirty="0" smtClean="0">
                <a:solidFill>
                  <a:schemeClr val="bg2">
                    <a:lumMod val="50000"/>
                  </a:schemeClr>
                </a:solidFill>
              </a:rPr>
              <a:t>aparente sordera</a:t>
            </a:r>
            <a:r>
              <a:rPr lang="es-ES" sz="4400" b="1" i="1" dirty="0" smtClean="0">
                <a:solidFill>
                  <a:schemeClr val="bg2">
                    <a:lumMod val="50000"/>
                  </a:schemeClr>
                </a:solidFill>
              </a:rPr>
              <a:t>,</a:t>
            </a:r>
            <a:r>
              <a:rPr lang="es-ES" sz="4400" b="1" dirty="0" smtClean="0">
                <a:solidFill>
                  <a:schemeClr val="bg2">
                    <a:lumMod val="50000"/>
                  </a:schemeClr>
                </a:solidFill>
              </a:rPr>
              <a:t>  cuando están concentrados en algo, eliminan automáticamente la percepción de cualquier otro sonido.</a:t>
            </a:r>
          </a:p>
          <a:p>
            <a:endParaRPr lang="es-ES" sz="4800" b="1" dirty="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ES" sz="4000" b="1" dirty="0" smtClean="0">
                <a:solidFill>
                  <a:srgbClr val="0070C0"/>
                </a:solidFill>
              </a:rPr>
              <a:t>¿Cómo perciben los alumnos dentro del Espectro Autista?</a:t>
            </a:r>
            <a:endParaRPr lang="es-ES" sz="4000" b="1" dirty="0">
              <a:solidFill>
                <a:srgbClr val="0070C0"/>
              </a:solidFill>
            </a:endParaRPr>
          </a:p>
        </p:txBody>
      </p:sp>
      <p:sp>
        <p:nvSpPr>
          <p:cNvPr id="3" name="2 Marcador de contenido"/>
          <p:cNvSpPr>
            <a:spLocks noGrp="1"/>
          </p:cNvSpPr>
          <p:nvPr>
            <p:ph idx="1"/>
          </p:nvPr>
        </p:nvSpPr>
        <p:spPr/>
        <p:txBody>
          <a:bodyPr>
            <a:normAutofit/>
          </a:bodyPr>
          <a:lstStyle/>
          <a:p>
            <a:r>
              <a:rPr lang="es-ES" sz="3600" b="1" i="1" dirty="0" smtClean="0">
                <a:solidFill>
                  <a:schemeClr val="bg2">
                    <a:lumMod val="50000"/>
                  </a:schemeClr>
                </a:solidFill>
              </a:rPr>
              <a:t>Hipersensibilidad auditiva:  </a:t>
            </a:r>
            <a:r>
              <a:rPr lang="es-ES" b="1" dirty="0" smtClean="0">
                <a:solidFill>
                  <a:schemeClr val="bg2">
                    <a:lumMod val="50000"/>
                  </a:schemeClr>
                </a:solidFill>
              </a:rPr>
              <a:t>causa molestia o hasta dolor , es por eso que ellos se tapan los oídos.  </a:t>
            </a:r>
          </a:p>
          <a:p>
            <a:r>
              <a:rPr lang="es-ES" sz="3600" b="1" i="1" dirty="0" smtClean="0">
                <a:solidFill>
                  <a:schemeClr val="bg2">
                    <a:lumMod val="50000"/>
                  </a:schemeClr>
                </a:solidFill>
              </a:rPr>
              <a:t>Hipersensibilidad visual: </a:t>
            </a:r>
            <a:r>
              <a:rPr lang="es-ES" b="1" dirty="0" smtClean="0">
                <a:solidFill>
                  <a:schemeClr val="bg2">
                    <a:lumMod val="50000"/>
                  </a:schemeClr>
                </a:solidFill>
              </a:rPr>
              <a:t>rechazan algunos estímulos visuales, por lo cual en ocasiones se tapan los ojos o miran de reojo, para manejar la situación</a:t>
            </a:r>
            <a:r>
              <a:rPr lang="es-ES" b="1" dirty="0" smtClean="0">
                <a:solidFill>
                  <a:schemeClr val="bg2">
                    <a:lumMod val="50000"/>
                  </a:schemeClr>
                </a:solidFill>
              </a:rPr>
              <a:t>.</a:t>
            </a:r>
            <a:endParaRPr lang="es-ES" b="1" dirty="0" smtClean="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ES" sz="4000" b="1" dirty="0" smtClean="0">
                <a:solidFill>
                  <a:srgbClr val="0070C0"/>
                </a:solidFill>
              </a:rPr>
              <a:t>¿Cómo perciben los alumnos dentro del Espectro Autista?</a:t>
            </a:r>
            <a:endParaRPr lang="es-ES" sz="4000" b="1" dirty="0">
              <a:solidFill>
                <a:srgbClr val="0070C0"/>
              </a:solidFill>
            </a:endParaRPr>
          </a:p>
        </p:txBody>
      </p:sp>
      <p:sp>
        <p:nvSpPr>
          <p:cNvPr id="3" name="2 Marcador de contenido"/>
          <p:cNvSpPr>
            <a:spLocks noGrp="1"/>
          </p:cNvSpPr>
          <p:nvPr>
            <p:ph idx="1"/>
          </p:nvPr>
        </p:nvSpPr>
        <p:spPr/>
        <p:txBody>
          <a:bodyPr>
            <a:normAutofit/>
          </a:bodyPr>
          <a:lstStyle/>
          <a:p>
            <a:r>
              <a:rPr lang="es-ES" sz="4000" b="1" i="1" dirty="0" smtClean="0">
                <a:solidFill>
                  <a:schemeClr val="bg2">
                    <a:lumMod val="50000"/>
                  </a:schemeClr>
                </a:solidFill>
              </a:rPr>
              <a:t>Hipersensibilidad </a:t>
            </a:r>
            <a:r>
              <a:rPr lang="es-ES" sz="4000" b="1" i="1" dirty="0" smtClean="0">
                <a:solidFill>
                  <a:schemeClr val="bg2">
                    <a:lumMod val="50000"/>
                  </a:schemeClr>
                </a:solidFill>
              </a:rPr>
              <a:t>táctil</a:t>
            </a:r>
            <a:r>
              <a:rPr lang="es-ES" sz="3600" b="1" dirty="0" smtClean="0">
                <a:solidFill>
                  <a:schemeClr val="bg2">
                    <a:lumMod val="50000"/>
                  </a:schemeClr>
                </a:solidFill>
              </a:rPr>
              <a:t>, por lo que rechazan el contacto con algunas texturas .  </a:t>
            </a:r>
          </a:p>
          <a:p>
            <a:r>
              <a:rPr lang="es-ES" sz="4000" b="1" i="1" dirty="0" smtClean="0">
                <a:solidFill>
                  <a:schemeClr val="bg2">
                    <a:lumMod val="50000"/>
                  </a:schemeClr>
                </a:solidFill>
              </a:rPr>
              <a:t>Hipersensibilidad </a:t>
            </a:r>
            <a:r>
              <a:rPr lang="es-ES" sz="4000" b="1" i="1" dirty="0" smtClean="0">
                <a:solidFill>
                  <a:schemeClr val="bg2">
                    <a:lumMod val="50000"/>
                  </a:schemeClr>
                </a:solidFill>
              </a:rPr>
              <a:t>olfativa y gustativa </a:t>
            </a:r>
            <a:r>
              <a:rPr lang="es-ES" sz="3600" b="1" dirty="0" smtClean="0">
                <a:solidFill>
                  <a:schemeClr val="bg2">
                    <a:lumMod val="50000"/>
                  </a:schemeClr>
                </a:solidFill>
              </a:rPr>
              <a:t>los conduce a ser muy selectivos con ciertos alimentos.</a:t>
            </a:r>
          </a:p>
          <a:p>
            <a:endParaRPr lang="es-ES" sz="3600" b="1" dirty="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ES" sz="4000" b="1" dirty="0" smtClean="0">
                <a:solidFill>
                  <a:srgbClr val="0070C0"/>
                </a:solidFill>
              </a:rPr>
              <a:t>¿Cómo perciben los alumnos dentro del Espectro Autista?</a:t>
            </a:r>
            <a:endParaRPr lang="es-ES" sz="4000" b="1" dirty="0">
              <a:solidFill>
                <a:srgbClr val="0070C0"/>
              </a:solidFill>
            </a:endParaRPr>
          </a:p>
        </p:txBody>
      </p:sp>
      <p:sp>
        <p:nvSpPr>
          <p:cNvPr id="3" name="2 Marcador de contenido"/>
          <p:cNvSpPr>
            <a:spLocks noGrp="1"/>
          </p:cNvSpPr>
          <p:nvPr>
            <p:ph idx="1"/>
          </p:nvPr>
        </p:nvSpPr>
        <p:spPr/>
        <p:txBody>
          <a:bodyPr>
            <a:normAutofit lnSpcReduction="10000"/>
          </a:bodyPr>
          <a:lstStyle/>
          <a:p>
            <a:r>
              <a:rPr lang="es-ES" sz="3600" b="1" dirty="0" smtClean="0">
                <a:solidFill>
                  <a:schemeClr val="bg2">
                    <a:lumMod val="50000"/>
                  </a:schemeClr>
                </a:solidFill>
              </a:rPr>
              <a:t>Alto umbral al dolor.  </a:t>
            </a:r>
          </a:p>
          <a:p>
            <a:r>
              <a:rPr lang="es-ES" sz="4000" b="1" i="1" dirty="0" smtClean="0">
                <a:solidFill>
                  <a:schemeClr val="bg2">
                    <a:lumMod val="50000"/>
                  </a:schemeClr>
                </a:solidFill>
              </a:rPr>
              <a:t>Sobre selección </a:t>
            </a:r>
            <a:r>
              <a:rPr lang="es-ES" sz="4000" b="1" i="1" dirty="0" smtClean="0">
                <a:solidFill>
                  <a:schemeClr val="bg2">
                    <a:lumMod val="50000"/>
                  </a:schemeClr>
                </a:solidFill>
              </a:rPr>
              <a:t>sensorial: </a:t>
            </a:r>
            <a:r>
              <a:rPr lang="es-ES" sz="3600" b="1" dirty="0" smtClean="0">
                <a:solidFill>
                  <a:schemeClr val="bg2">
                    <a:lumMod val="50000"/>
                  </a:schemeClr>
                </a:solidFill>
              </a:rPr>
              <a:t>atracción por ciertos estímulos como son la fascinación por ver girar objetos,  escuchar el sonido que provoca al golpear la mesa con un objeto, el buscar materiales con olores fuertes para percibir su aroma.  </a:t>
            </a: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6000" b="1" dirty="0">
                <a:solidFill>
                  <a:srgbClr val="0070C0"/>
                </a:solidFill>
              </a:rPr>
              <a:t>M</a:t>
            </a:r>
            <a:r>
              <a:rPr lang="es-ES" sz="6000" b="1" dirty="0" smtClean="0">
                <a:solidFill>
                  <a:srgbClr val="0070C0"/>
                </a:solidFill>
              </a:rPr>
              <a:t>ediación</a:t>
            </a:r>
            <a:endParaRPr lang="es-ES" sz="6000" b="1" dirty="0">
              <a:solidFill>
                <a:srgbClr val="0070C0"/>
              </a:solidFill>
            </a:endParaRPr>
          </a:p>
        </p:txBody>
      </p:sp>
      <p:sp>
        <p:nvSpPr>
          <p:cNvPr id="3" name="2 Marcador de contenido"/>
          <p:cNvSpPr>
            <a:spLocks noGrp="1"/>
          </p:cNvSpPr>
          <p:nvPr>
            <p:ph idx="1"/>
          </p:nvPr>
        </p:nvSpPr>
        <p:spPr/>
        <p:txBody>
          <a:bodyPr>
            <a:normAutofit/>
          </a:bodyPr>
          <a:lstStyle/>
          <a:p>
            <a:r>
              <a:rPr lang="es-ES" sz="3600" b="1" dirty="0" smtClean="0">
                <a:solidFill>
                  <a:schemeClr val="bg2">
                    <a:lumMod val="50000"/>
                  </a:schemeClr>
                </a:solidFill>
              </a:rPr>
              <a:t>Transformación </a:t>
            </a:r>
            <a:r>
              <a:rPr lang="es-ES" sz="3600" b="1" dirty="0">
                <a:solidFill>
                  <a:schemeClr val="bg2">
                    <a:lumMod val="50000"/>
                  </a:schemeClr>
                </a:solidFill>
              </a:rPr>
              <a:t>del estímulo por medio de un agente o mediador (padre, madre, maestro, nana, etc</a:t>
            </a:r>
            <a:r>
              <a:rPr lang="es-ES" sz="3600" b="1" dirty="0" smtClean="0">
                <a:solidFill>
                  <a:schemeClr val="bg2">
                    <a:lumMod val="50000"/>
                  </a:schemeClr>
                </a:solidFill>
              </a:rPr>
              <a:t>.).</a:t>
            </a:r>
            <a:endParaRPr lang="es-ES" sz="3600" b="1" dirty="0" smtClean="0">
              <a:solidFill>
                <a:schemeClr val="bg2">
                  <a:lumMod val="50000"/>
                </a:schemeClr>
              </a:solidFill>
            </a:endParaRPr>
          </a:p>
          <a:p>
            <a:r>
              <a:rPr lang="es-ES" sz="3600" b="1" dirty="0" smtClean="0">
                <a:solidFill>
                  <a:schemeClr val="bg2">
                    <a:lumMod val="50000"/>
                  </a:schemeClr>
                </a:solidFill>
              </a:rPr>
              <a:t>A través de un mediador se seleccionan </a:t>
            </a:r>
            <a:r>
              <a:rPr lang="es-ES" sz="3600" b="1" dirty="0">
                <a:solidFill>
                  <a:schemeClr val="bg2">
                    <a:lumMod val="50000"/>
                  </a:schemeClr>
                </a:solidFill>
              </a:rPr>
              <a:t>los estímulos del medio, los organiza, reordena, agrupa y estructura en función de una meta específica. </a:t>
            </a: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ES" sz="4000" b="1" dirty="0" smtClean="0">
                <a:solidFill>
                  <a:srgbClr val="0070C0"/>
                </a:solidFill>
              </a:rPr>
              <a:t>¿Cómo perciben los alumnos dentro del Espectro Autista?</a:t>
            </a:r>
            <a:endParaRPr lang="es-ES" sz="4000" b="1" dirty="0">
              <a:solidFill>
                <a:srgbClr val="0070C0"/>
              </a:solidFill>
            </a:endParaRPr>
          </a:p>
        </p:txBody>
      </p:sp>
      <p:sp>
        <p:nvSpPr>
          <p:cNvPr id="3" name="2 Marcador de contenido"/>
          <p:cNvSpPr>
            <a:spLocks noGrp="1"/>
          </p:cNvSpPr>
          <p:nvPr>
            <p:ph idx="1"/>
          </p:nvPr>
        </p:nvSpPr>
        <p:spPr/>
        <p:txBody>
          <a:bodyPr>
            <a:normAutofit/>
          </a:bodyPr>
          <a:lstStyle/>
          <a:p>
            <a:r>
              <a:rPr lang="es-ES" sz="4800" b="1" dirty="0" smtClean="0">
                <a:solidFill>
                  <a:schemeClr val="bg2">
                    <a:lumMod val="50000"/>
                  </a:schemeClr>
                </a:solidFill>
              </a:rPr>
              <a:t>Esta </a:t>
            </a:r>
            <a:r>
              <a:rPr lang="es-ES" sz="4800" b="1" dirty="0" smtClean="0">
                <a:solidFill>
                  <a:schemeClr val="bg2">
                    <a:lumMod val="50000"/>
                  </a:schemeClr>
                </a:solidFill>
              </a:rPr>
              <a:t>preferencia perceptiva los conduce a las </a:t>
            </a:r>
            <a:r>
              <a:rPr lang="es-ES" sz="5400" b="1" i="1" dirty="0" smtClean="0">
                <a:solidFill>
                  <a:schemeClr val="bg2">
                    <a:lumMod val="50000"/>
                  </a:schemeClr>
                </a:solidFill>
              </a:rPr>
              <a:t>auto estimulaciones</a:t>
            </a:r>
            <a:r>
              <a:rPr lang="es-ES" sz="4800" b="1" dirty="0" smtClean="0">
                <a:solidFill>
                  <a:schemeClr val="bg2">
                    <a:lumMod val="50000"/>
                  </a:schemeClr>
                </a:solidFill>
              </a:rPr>
              <a:t>, </a:t>
            </a:r>
            <a:r>
              <a:rPr lang="es-ES" sz="4800" b="1" dirty="0" smtClean="0">
                <a:solidFill>
                  <a:schemeClr val="bg2">
                    <a:lumMod val="50000"/>
                  </a:schemeClr>
                </a:solidFill>
              </a:rPr>
              <a:t>las cuales producen en ellos una relajación momentánea.</a:t>
            </a:r>
          </a:p>
          <a:p>
            <a:endParaRPr lang="es-ES" sz="4800" b="1" dirty="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ES" sz="4000" b="1" dirty="0" smtClean="0">
                <a:solidFill>
                  <a:srgbClr val="0070C0"/>
                </a:solidFill>
              </a:rPr>
              <a:t>¿Cómo aprenden los alumnos dentro del Espectro Autista?</a:t>
            </a:r>
            <a:endParaRPr lang="es-ES" sz="4000" b="1" dirty="0">
              <a:solidFill>
                <a:srgbClr val="0070C0"/>
              </a:solidFill>
            </a:endParaRPr>
          </a:p>
        </p:txBody>
      </p:sp>
      <p:sp>
        <p:nvSpPr>
          <p:cNvPr id="3" name="2 Marcador de contenido"/>
          <p:cNvSpPr>
            <a:spLocks noGrp="1"/>
          </p:cNvSpPr>
          <p:nvPr>
            <p:ph idx="1"/>
          </p:nvPr>
        </p:nvSpPr>
        <p:spPr/>
        <p:txBody>
          <a:bodyPr>
            <a:normAutofit fontScale="92500" lnSpcReduction="20000"/>
          </a:bodyPr>
          <a:lstStyle/>
          <a:p>
            <a:pPr>
              <a:buNone/>
            </a:pPr>
            <a:r>
              <a:rPr lang="es-ES" sz="3900" b="1" i="1" dirty="0" smtClean="0">
                <a:solidFill>
                  <a:schemeClr val="bg2">
                    <a:lumMod val="50000"/>
                  </a:schemeClr>
                </a:solidFill>
              </a:rPr>
              <a:t>Segundo orden: </a:t>
            </a:r>
            <a:r>
              <a:rPr lang="es-ES" b="1" dirty="0" smtClean="0">
                <a:solidFill>
                  <a:schemeClr val="bg2">
                    <a:lumMod val="50000"/>
                  </a:schemeClr>
                </a:solidFill>
              </a:rPr>
              <a:t>la memoria, la asociación, la Coherencia central y el procesamiento en los detalles.  </a:t>
            </a:r>
          </a:p>
          <a:p>
            <a:r>
              <a:rPr lang="es-ES" b="1" dirty="0" smtClean="0">
                <a:solidFill>
                  <a:schemeClr val="bg2">
                    <a:lumMod val="50000"/>
                  </a:schemeClr>
                </a:solidFill>
              </a:rPr>
              <a:t>Memoria visual es una fortaleza (fotográfica), por eso aprenden con gran facilidad datos que sigan un patrón visual fijo.</a:t>
            </a:r>
          </a:p>
          <a:p>
            <a:r>
              <a:rPr lang="es-ES" b="1" dirty="0" smtClean="0">
                <a:solidFill>
                  <a:schemeClr val="bg2">
                    <a:lumMod val="50000"/>
                  </a:schemeClr>
                </a:solidFill>
              </a:rPr>
              <a:t>Procesan visualmente: Temple </a:t>
            </a:r>
            <a:r>
              <a:rPr lang="es-ES" b="1" dirty="0" smtClean="0">
                <a:solidFill>
                  <a:schemeClr val="bg2">
                    <a:lumMod val="50000"/>
                  </a:schemeClr>
                </a:solidFill>
              </a:rPr>
              <a:t>Gradin</a:t>
            </a:r>
            <a:r>
              <a:rPr lang="es-ES" b="1" dirty="0" smtClean="0">
                <a:solidFill>
                  <a:schemeClr val="bg2">
                    <a:lumMod val="50000"/>
                  </a:schemeClr>
                </a:solidFill>
              </a:rPr>
              <a:t> “Yo pienso en imágenes”.   </a:t>
            </a:r>
          </a:p>
          <a:p>
            <a:r>
              <a:rPr lang="es-ES" b="1" dirty="0" smtClean="0">
                <a:solidFill>
                  <a:schemeClr val="bg2">
                    <a:lumMod val="50000"/>
                  </a:schemeClr>
                </a:solidFill>
              </a:rPr>
              <a:t>Se concentran en los detalles y no en el significado global. </a:t>
            </a:r>
          </a:p>
          <a:p>
            <a:pPr>
              <a:buNone/>
            </a:pPr>
            <a:endParaRPr lang="es-ES" b="1" dirty="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ES" sz="3600" b="1" dirty="0" smtClean="0">
                <a:solidFill>
                  <a:srgbClr val="0070C0"/>
                </a:solidFill>
              </a:rPr>
              <a:t>¿Cómo aprenden los alumnos dentro del Espectro Autista?</a:t>
            </a:r>
            <a:endParaRPr lang="es-ES" sz="3600" b="1" dirty="0">
              <a:solidFill>
                <a:srgbClr val="0070C0"/>
              </a:solidFill>
            </a:endParaRPr>
          </a:p>
        </p:txBody>
      </p:sp>
      <p:sp>
        <p:nvSpPr>
          <p:cNvPr id="3" name="2 Marcador de contenido"/>
          <p:cNvSpPr>
            <a:spLocks noGrp="1"/>
          </p:cNvSpPr>
          <p:nvPr>
            <p:ph idx="1"/>
          </p:nvPr>
        </p:nvSpPr>
        <p:spPr/>
        <p:txBody>
          <a:bodyPr>
            <a:normAutofit/>
          </a:bodyPr>
          <a:lstStyle/>
          <a:p>
            <a:r>
              <a:rPr lang="es-ES" sz="4000" b="1" i="1" dirty="0" smtClean="0">
                <a:solidFill>
                  <a:schemeClr val="bg2">
                    <a:lumMod val="50000"/>
                  </a:schemeClr>
                </a:solidFill>
              </a:rPr>
              <a:t>Tercer orden: </a:t>
            </a:r>
            <a:r>
              <a:rPr lang="es-ES" sz="2800" b="1" dirty="0" smtClean="0">
                <a:solidFill>
                  <a:schemeClr val="bg2">
                    <a:lumMod val="50000"/>
                  </a:schemeClr>
                </a:solidFill>
              </a:rPr>
              <a:t>capacidad representacional, la competencia </a:t>
            </a:r>
            <a:r>
              <a:rPr lang="es-ES" sz="2800" b="1" dirty="0" smtClean="0">
                <a:solidFill>
                  <a:schemeClr val="bg2">
                    <a:lumMod val="50000"/>
                  </a:schemeClr>
                </a:solidFill>
              </a:rPr>
              <a:t>inferencia, </a:t>
            </a:r>
            <a:r>
              <a:rPr lang="es-ES" sz="2800" b="1" dirty="0" smtClean="0">
                <a:solidFill>
                  <a:schemeClr val="bg2">
                    <a:lumMod val="50000"/>
                  </a:schemeClr>
                </a:solidFill>
              </a:rPr>
              <a:t>la flexibilidad mental; la competencia  para planear y para auto- monitorear  e inhibir respuestas inadecuadas. </a:t>
            </a:r>
          </a:p>
          <a:p>
            <a:r>
              <a:rPr lang="es-ES" sz="2800" b="1" dirty="0" smtClean="0">
                <a:solidFill>
                  <a:schemeClr val="bg2">
                    <a:lumMod val="50000"/>
                  </a:schemeClr>
                </a:solidFill>
              </a:rPr>
              <a:t>Las personas con TEA tienen un nivel de pensamiento concreto y baja capacidad representacional y de simbolización, por lo cual se hace necesaria la enseñanza explícita de los dobles significados. </a:t>
            </a:r>
            <a:endParaRPr lang="es-ES" sz="3600" b="1" dirty="0" smtClean="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ES" sz="3600" b="1" dirty="0" smtClean="0">
                <a:solidFill>
                  <a:srgbClr val="0070C0"/>
                </a:solidFill>
              </a:rPr>
              <a:t>¿Cómo aprenden los alumnos dentro del Espectro Autista?</a:t>
            </a:r>
            <a:endParaRPr lang="es-ES" sz="3600" b="1" dirty="0">
              <a:solidFill>
                <a:srgbClr val="0070C0"/>
              </a:solidFill>
            </a:endParaRPr>
          </a:p>
        </p:txBody>
      </p:sp>
      <p:sp>
        <p:nvSpPr>
          <p:cNvPr id="3" name="2 Marcador de contenido"/>
          <p:cNvSpPr>
            <a:spLocks noGrp="1"/>
          </p:cNvSpPr>
          <p:nvPr>
            <p:ph idx="1"/>
          </p:nvPr>
        </p:nvSpPr>
        <p:spPr/>
        <p:txBody>
          <a:bodyPr>
            <a:normAutofit/>
          </a:bodyPr>
          <a:lstStyle/>
          <a:p>
            <a:r>
              <a:rPr lang="es-ES" sz="4000" b="1" dirty="0" smtClean="0">
                <a:solidFill>
                  <a:schemeClr val="bg2">
                    <a:lumMod val="50000"/>
                  </a:schemeClr>
                </a:solidFill>
              </a:rPr>
              <a:t>Su pensamiento es deductivo, lo que le permite aprender reglas y  normas, por ello su facilidad para la informática, pero en el ámbito social, debe analizar para actuar de una manera u otra, y es allí su dificultad.   </a:t>
            </a:r>
          </a:p>
          <a:p>
            <a:endParaRPr lang="es-ES" sz="4000" b="1" dirty="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ES" sz="3600" b="1" dirty="0" smtClean="0">
                <a:solidFill>
                  <a:srgbClr val="0070C0"/>
                </a:solidFill>
              </a:rPr>
              <a:t>¿Cómo aprenden los alumnos dentro del Espectro Autista?</a:t>
            </a:r>
            <a:endParaRPr lang="es-ES" sz="3600" b="1" dirty="0">
              <a:solidFill>
                <a:srgbClr val="0070C0"/>
              </a:solidFill>
            </a:endParaRPr>
          </a:p>
        </p:txBody>
      </p:sp>
      <p:sp>
        <p:nvSpPr>
          <p:cNvPr id="3" name="2 Marcador de contenido"/>
          <p:cNvSpPr>
            <a:spLocks noGrp="1"/>
          </p:cNvSpPr>
          <p:nvPr>
            <p:ph idx="1"/>
          </p:nvPr>
        </p:nvSpPr>
        <p:spPr/>
        <p:txBody>
          <a:bodyPr>
            <a:noAutofit/>
          </a:bodyPr>
          <a:lstStyle/>
          <a:p>
            <a:r>
              <a:rPr lang="es-ES" sz="3600" b="1" dirty="0" smtClean="0">
                <a:solidFill>
                  <a:schemeClr val="bg2">
                    <a:lumMod val="50000"/>
                  </a:schemeClr>
                </a:solidFill>
              </a:rPr>
              <a:t>No </a:t>
            </a:r>
            <a:r>
              <a:rPr lang="es-ES" sz="3600" b="1" dirty="0" smtClean="0">
                <a:solidFill>
                  <a:schemeClr val="bg2">
                    <a:lumMod val="50000"/>
                  </a:schemeClr>
                </a:solidFill>
              </a:rPr>
              <a:t>poseen flexibilidad mental, ya que perseveran en la misma explicación o estrategia, sin tomar en cuenta sus consecuencias. </a:t>
            </a:r>
          </a:p>
          <a:p>
            <a:r>
              <a:rPr lang="es-ES" sz="3600" b="1" dirty="0" smtClean="0">
                <a:solidFill>
                  <a:schemeClr val="bg2">
                    <a:lumMod val="50000"/>
                  </a:schemeClr>
                </a:solidFill>
              </a:rPr>
              <a:t>Es necesario enseñarles a planear, seguir el plan, pero sobre todo a aceptar y hacer los cambios necesarios de acuerdo a la situación.</a:t>
            </a:r>
          </a:p>
          <a:p>
            <a:endParaRPr lang="es-ES" sz="3600" b="1" dirty="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4000" b="1" dirty="0" smtClean="0">
                <a:solidFill>
                  <a:srgbClr val="0070C0"/>
                </a:solidFill>
              </a:rPr>
              <a:t>Características de un buen mediador</a:t>
            </a:r>
            <a:endParaRPr lang="es-ES" sz="4000" b="1" dirty="0">
              <a:solidFill>
                <a:srgbClr val="0070C0"/>
              </a:solidFill>
            </a:endParaRPr>
          </a:p>
        </p:txBody>
      </p:sp>
      <p:sp>
        <p:nvSpPr>
          <p:cNvPr id="3" name="2 Marcador de contenido"/>
          <p:cNvSpPr>
            <a:spLocks noGrp="1"/>
          </p:cNvSpPr>
          <p:nvPr>
            <p:ph idx="1"/>
          </p:nvPr>
        </p:nvSpPr>
        <p:spPr/>
        <p:txBody>
          <a:bodyPr>
            <a:noAutofit/>
          </a:bodyPr>
          <a:lstStyle/>
          <a:p>
            <a:pPr marL="742950" lvl="0" indent="-742950">
              <a:buAutoNum type="arabicPeriod"/>
            </a:pPr>
            <a:r>
              <a:rPr lang="es-ES" sz="2400" b="1" dirty="0" smtClean="0">
                <a:solidFill>
                  <a:schemeClr val="bg2">
                    <a:lumMod val="50000"/>
                  </a:schemeClr>
                </a:solidFill>
              </a:rPr>
              <a:t>Intencionalidad </a:t>
            </a:r>
            <a:r>
              <a:rPr lang="es-ES" sz="2400" b="1" dirty="0" smtClean="0">
                <a:solidFill>
                  <a:schemeClr val="bg2">
                    <a:lumMod val="50000"/>
                  </a:schemeClr>
                </a:solidFill>
              </a:rPr>
              <a:t>y </a:t>
            </a:r>
            <a:r>
              <a:rPr lang="es-ES" sz="2400" b="1" dirty="0" smtClean="0">
                <a:solidFill>
                  <a:schemeClr val="bg2">
                    <a:lumMod val="50000"/>
                  </a:schemeClr>
                </a:solidFill>
              </a:rPr>
              <a:t>reciprocidad</a:t>
            </a:r>
          </a:p>
          <a:p>
            <a:pPr marL="742950" lvl="0" indent="-742950">
              <a:buAutoNum type="arabicPeriod"/>
            </a:pPr>
            <a:r>
              <a:rPr lang="es-ES" sz="2400" b="1" dirty="0" smtClean="0">
                <a:solidFill>
                  <a:schemeClr val="bg2">
                    <a:lumMod val="50000"/>
                  </a:schemeClr>
                </a:solidFill>
              </a:rPr>
              <a:t>Significado</a:t>
            </a:r>
          </a:p>
          <a:p>
            <a:pPr marL="742950" lvl="0" indent="-742950">
              <a:buAutoNum type="arabicPeriod"/>
            </a:pPr>
            <a:r>
              <a:rPr lang="es-ES" sz="2400" b="1" dirty="0" smtClean="0">
                <a:solidFill>
                  <a:schemeClr val="bg2">
                    <a:lumMod val="50000"/>
                  </a:schemeClr>
                </a:solidFill>
              </a:rPr>
              <a:t>Competencia</a:t>
            </a:r>
          </a:p>
          <a:p>
            <a:pPr marL="742950" lvl="0" indent="-742950">
              <a:buAutoNum type="arabicPeriod"/>
            </a:pPr>
            <a:r>
              <a:rPr lang="es-ES" sz="2400" b="1" dirty="0" smtClean="0">
                <a:solidFill>
                  <a:schemeClr val="bg2">
                    <a:lumMod val="50000"/>
                  </a:schemeClr>
                </a:solidFill>
              </a:rPr>
              <a:t>Regulación de la conducta</a:t>
            </a:r>
          </a:p>
          <a:p>
            <a:pPr marL="742950" lvl="0" indent="-742950">
              <a:buAutoNum type="arabicPeriod"/>
            </a:pPr>
            <a:r>
              <a:rPr lang="es-ES" sz="2400" b="1" dirty="0" smtClean="0">
                <a:solidFill>
                  <a:schemeClr val="bg2">
                    <a:lumMod val="50000"/>
                  </a:schemeClr>
                </a:solidFill>
              </a:rPr>
              <a:t>Participación activa y conducta compartida</a:t>
            </a:r>
          </a:p>
          <a:p>
            <a:pPr marL="742950" lvl="0" indent="-742950">
              <a:buAutoNum type="arabicPeriod"/>
            </a:pPr>
            <a:r>
              <a:rPr lang="es-ES" sz="2400" b="1" dirty="0" smtClean="0">
                <a:solidFill>
                  <a:schemeClr val="bg2">
                    <a:lumMod val="50000"/>
                  </a:schemeClr>
                </a:solidFill>
              </a:rPr>
              <a:t>Individualización y diferenciación psicológica</a:t>
            </a:r>
          </a:p>
          <a:p>
            <a:pPr marL="742950" lvl="0" indent="-742950">
              <a:buAutoNum type="arabicPeriod"/>
            </a:pPr>
            <a:r>
              <a:rPr lang="es-ES" sz="2400" b="1" dirty="0" smtClean="0">
                <a:solidFill>
                  <a:schemeClr val="bg2">
                    <a:lumMod val="50000"/>
                  </a:schemeClr>
                </a:solidFill>
              </a:rPr>
              <a:t>Búsqueda, planificación  y logro de los objetivos de la conducta</a:t>
            </a:r>
          </a:p>
          <a:p>
            <a:pPr marL="742950" lvl="0" indent="-742950">
              <a:buAutoNum type="arabicPeriod"/>
            </a:pPr>
            <a:r>
              <a:rPr lang="es-ES" sz="2400" b="1" dirty="0" smtClean="0">
                <a:solidFill>
                  <a:schemeClr val="bg2">
                    <a:lumMod val="50000"/>
                  </a:schemeClr>
                </a:solidFill>
              </a:rPr>
              <a:t>Búsqueda de la novedad y complejidad</a:t>
            </a:r>
          </a:p>
          <a:p>
            <a:pPr marL="742950" lvl="0" indent="-742950">
              <a:buAutoNum type="arabicPeriod"/>
            </a:pPr>
            <a:r>
              <a:rPr lang="es-ES" sz="2400" b="1" dirty="0" smtClean="0">
                <a:solidFill>
                  <a:schemeClr val="bg2">
                    <a:lumMod val="50000"/>
                  </a:schemeClr>
                </a:solidFill>
              </a:rPr>
              <a:t>9. Conocimiento de la </a:t>
            </a:r>
            <a:r>
              <a:rPr lang="es-ES" sz="2400" b="1" dirty="0" smtClean="0">
                <a:solidFill>
                  <a:schemeClr val="bg2">
                    <a:lumMod val="50000"/>
                  </a:schemeClr>
                </a:solidFill>
              </a:rPr>
              <a:t>modificabilidad</a:t>
            </a:r>
            <a:r>
              <a:rPr lang="es-ES" sz="2400" b="1" dirty="0" smtClean="0">
                <a:solidFill>
                  <a:schemeClr val="bg2">
                    <a:lumMod val="50000"/>
                  </a:schemeClr>
                </a:solidFill>
              </a:rPr>
              <a:t> y del cambio</a:t>
            </a:r>
            <a:endParaRPr lang="es-ES" sz="2400" b="1" dirty="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838042" y="5733256"/>
            <a:ext cx="1305958" cy="1124743"/>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4000" b="1" dirty="0" smtClean="0">
                <a:solidFill>
                  <a:srgbClr val="0070C0"/>
                </a:solidFill>
              </a:rPr>
              <a:t>Características de un buen mediador</a:t>
            </a:r>
            <a:endParaRPr lang="es-ES" sz="4000" b="1" dirty="0">
              <a:solidFill>
                <a:srgbClr val="0070C0"/>
              </a:solidFill>
            </a:endParaRPr>
          </a:p>
        </p:txBody>
      </p:sp>
      <p:sp>
        <p:nvSpPr>
          <p:cNvPr id="3" name="2 Marcador de contenido"/>
          <p:cNvSpPr>
            <a:spLocks noGrp="1"/>
          </p:cNvSpPr>
          <p:nvPr>
            <p:ph idx="1"/>
          </p:nvPr>
        </p:nvSpPr>
        <p:spPr/>
        <p:txBody>
          <a:bodyPr/>
          <a:lstStyle/>
          <a:p>
            <a:pPr marL="742950" lvl="0" indent="-742950">
              <a:buAutoNum type="arabicPeriod"/>
            </a:pPr>
            <a:r>
              <a:rPr lang="es-ES" sz="3600" b="1" i="1" dirty="0" smtClean="0">
                <a:solidFill>
                  <a:schemeClr val="bg2">
                    <a:lumMod val="50000"/>
                  </a:schemeClr>
                </a:solidFill>
              </a:rPr>
              <a:t>Intencionalidad </a:t>
            </a:r>
            <a:r>
              <a:rPr lang="es-ES" sz="3600" b="1" i="1" dirty="0" smtClean="0">
                <a:solidFill>
                  <a:schemeClr val="bg2">
                    <a:lumMod val="50000"/>
                  </a:schemeClr>
                </a:solidFill>
              </a:rPr>
              <a:t>y reciprocidad: </a:t>
            </a:r>
            <a:r>
              <a:rPr lang="es-ES" b="1" dirty="0" smtClean="0">
                <a:solidFill>
                  <a:schemeClr val="bg2">
                    <a:lumMod val="50000"/>
                  </a:schemeClr>
                </a:solidFill>
              </a:rPr>
              <a:t>implicar al niño en la experiencia de aprendizaje. </a:t>
            </a:r>
            <a:endParaRPr lang="es-ES" b="1" dirty="0">
              <a:solidFill>
                <a:schemeClr val="bg2">
                  <a:lumMod val="50000"/>
                </a:schemeClr>
              </a:solidFill>
            </a:endParaRPr>
          </a:p>
          <a:p>
            <a:pPr marL="1143000" lvl="1" indent="-742950"/>
            <a:r>
              <a:rPr lang="es-ES" b="1" dirty="0" smtClean="0">
                <a:solidFill>
                  <a:schemeClr val="bg2">
                    <a:lumMod val="50000"/>
                  </a:schemeClr>
                </a:solidFill>
              </a:rPr>
              <a:t>Ayudar </a:t>
            </a:r>
            <a:r>
              <a:rPr lang="es-ES" b="1" dirty="0" smtClean="0">
                <a:solidFill>
                  <a:schemeClr val="bg2">
                    <a:lumMod val="50000"/>
                  </a:schemeClr>
                </a:solidFill>
              </a:rPr>
              <a:t>a ser conciencia de las intenciones que se tienen.  Por ejemplo: la importancia de la comunicación para saciar nuestras necesidades.</a:t>
            </a:r>
          </a:p>
          <a:p>
            <a:pPr>
              <a:buNone/>
            </a:pPr>
            <a:endParaRPr lang="es-ES" b="1" dirty="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4000" b="1" dirty="0" smtClean="0">
                <a:solidFill>
                  <a:srgbClr val="0070C0"/>
                </a:solidFill>
              </a:rPr>
              <a:t>Características de un buen mediador</a:t>
            </a:r>
            <a:endParaRPr lang="es-ES" sz="4000" b="1" dirty="0">
              <a:solidFill>
                <a:srgbClr val="0070C0"/>
              </a:solidFill>
            </a:endParaRPr>
          </a:p>
        </p:txBody>
      </p:sp>
      <p:sp>
        <p:nvSpPr>
          <p:cNvPr id="3" name="2 Marcador de contenido"/>
          <p:cNvSpPr>
            <a:spLocks noGrp="1"/>
          </p:cNvSpPr>
          <p:nvPr>
            <p:ph idx="1"/>
          </p:nvPr>
        </p:nvSpPr>
        <p:spPr/>
        <p:txBody>
          <a:bodyPr>
            <a:normAutofit fontScale="92500" lnSpcReduction="10000"/>
          </a:bodyPr>
          <a:lstStyle/>
          <a:p>
            <a:pPr lvl="0">
              <a:buNone/>
            </a:pPr>
            <a:r>
              <a:rPr lang="es-ES" sz="3500" b="1" i="1" dirty="0" smtClean="0">
                <a:solidFill>
                  <a:schemeClr val="bg2">
                    <a:lumMod val="50000"/>
                  </a:schemeClr>
                </a:solidFill>
              </a:rPr>
              <a:t>2. Significado: </a:t>
            </a:r>
            <a:r>
              <a:rPr lang="es-ES" b="1" dirty="0" smtClean="0">
                <a:solidFill>
                  <a:schemeClr val="bg2">
                    <a:lumMod val="50000"/>
                  </a:schemeClr>
                </a:solidFill>
              </a:rPr>
              <a:t>partir del interés del alumno de manera que este logre la conexión y se implique de manera emocional y cognitiva en la tarea.  </a:t>
            </a:r>
          </a:p>
          <a:p>
            <a:pPr lvl="0"/>
            <a:r>
              <a:rPr lang="es-ES" b="1" dirty="0" smtClean="0">
                <a:solidFill>
                  <a:schemeClr val="bg2">
                    <a:lumMod val="50000"/>
                  </a:schemeClr>
                </a:solidFill>
              </a:rPr>
              <a:t>Despertar el interés del niño por la tarea en sí.</a:t>
            </a:r>
          </a:p>
          <a:p>
            <a:pPr lvl="0"/>
            <a:r>
              <a:rPr lang="es-ES" b="1" dirty="0" smtClean="0">
                <a:solidFill>
                  <a:schemeClr val="bg2">
                    <a:lumMod val="50000"/>
                  </a:schemeClr>
                </a:solidFill>
              </a:rPr>
              <a:t>Vender la idea de la importancia que tiene dicha tarea para su vida y futuro.</a:t>
            </a:r>
          </a:p>
          <a:p>
            <a:r>
              <a:rPr lang="es-ES" b="1" dirty="0" smtClean="0">
                <a:solidFill>
                  <a:schemeClr val="bg2">
                    <a:lumMod val="50000"/>
                  </a:schemeClr>
                </a:solidFill>
              </a:rPr>
              <a:t>Ausubel</a:t>
            </a:r>
            <a:r>
              <a:rPr lang="es-ES" b="1" dirty="0" smtClean="0">
                <a:solidFill>
                  <a:schemeClr val="bg2">
                    <a:lumMod val="50000"/>
                  </a:schemeClr>
                </a:solidFill>
              </a:rPr>
              <a:t> nos dice que hay aprendizaje significativo cuando logramos que los alumnos logren la conexión entre los nuevos conocimientos y los ya existentes.</a:t>
            </a: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4000" b="1" dirty="0" smtClean="0">
                <a:solidFill>
                  <a:srgbClr val="0070C0"/>
                </a:solidFill>
              </a:rPr>
              <a:t>Características de un buen mediador</a:t>
            </a:r>
            <a:endParaRPr lang="es-ES" sz="4000" b="1" dirty="0">
              <a:solidFill>
                <a:srgbClr val="0070C0"/>
              </a:solidFill>
            </a:endParaRPr>
          </a:p>
        </p:txBody>
      </p:sp>
      <p:sp>
        <p:nvSpPr>
          <p:cNvPr id="3" name="2 Marcador de contenido"/>
          <p:cNvSpPr>
            <a:spLocks noGrp="1"/>
          </p:cNvSpPr>
          <p:nvPr>
            <p:ph idx="1"/>
          </p:nvPr>
        </p:nvSpPr>
        <p:spPr/>
        <p:txBody>
          <a:bodyPr>
            <a:normAutofit fontScale="92500"/>
          </a:bodyPr>
          <a:lstStyle/>
          <a:p>
            <a:pPr lvl="0">
              <a:buNone/>
            </a:pPr>
            <a:r>
              <a:rPr lang="es-ES" sz="3900" b="1" i="1" dirty="0" smtClean="0">
                <a:solidFill>
                  <a:schemeClr val="bg2">
                    <a:lumMod val="50000"/>
                  </a:schemeClr>
                </a:solidFill>
              </a:rPr>
              <a:t>3. Competencia: </a:t>
            </a:r>
            <a:r>
              <a:rPr lang="es-ES" b="1" dirty="0" smtClean="0">
                <a:solidFill>
                  <a:schemeClr val="bg2">
                    <a:lumMod val="50000"/>
                  </a:schemeClr>
                </a:solidFill>
              </a:rPr>
              <a:t>potenciar al máximo el aprendizaje de los niños, aun cuando estos se crean incapaces de aprender.  </a:t>
            </a:r>
          </a:p>
          <a:p>
            <a:pPr>
              <a:buNone/>
            </a:pPr>
            <a:r>
              <a:rPr lang="es-ES" b="1" dirty="0" smtClean="0">
                <a:solidFill>
                  <a:schemeClr val="bg2">
                    <a:lumMod val="50000"/>
                  </a:schemeClr>
                </a:solidFill>
              </a:rPr>
              <a:t>Hacerlo consciente del progreso que va alcanzando el alumno y su nivel de competencia desde el inicio hasta el presente.  </a:t>
            </a:r>
          </a:p>
          <a:p>
            <a:pPr>
              <a:buNone/>
            </a:pPr>
            <a:r>
              <a:rPr lang="es-ES" b="1" dirty="0" smtClean="0">
                <a:solidFill>
                  <a:schemeClr val="bg2">
                    <a:lumMod val="50000"/>
                  </a:schemeClr>
                </a:solidFill>
              </a:rPr>
              <a:t>La actividad se tiene que adaptar a la capacidad del individuo (interés, edad, capacidad, etc.)= adaptaciones o adecuaciones necesarias.</a:t>
            </a:r>
            <a:endParaRPr lang="es-ES" b="1" dirty="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4000" b="1" dirty="0" smtClean="0">
                <a:solidFill>
                  <a:srgbClr val="0070C0"/>
                </a:solidFill>
              </a:rPr>
              <a:t>Características de un buen mediador</a:t>
            </a:r>
            <a:endParaRPr lang="es-ES" sz="4000" b="1" dirty="0">
              <a:solidFill>
                <a:srgbClr val="0070C0"/>
              </a:solidFill>
            </a:endParaRPr>
          </a:p>
        </p:txBody>
      </p:sp>
      <p:sp>
        <p:nvSpPr>
          <p:cNvPr id="3" name="2 Marcador de contenido"/>
          <p:cNvSpPr>
            <a:spLocks noGrp="1"/>
          </p:cNvSpPr>
          <p:nvPr>
            <p:ph idx="1"/>
          </p:nvPr>
        </p:nvSpPr>
        <p:spPr/>
        <p:txBody>
          <a:bodyPr>
            <a:normAutofit/>
          </a:bodyPr>
          <a:lstStyle/>
          <a:p>
            <a:pPr lvl="0">
              <a:buNone/>
            </a:pPr>
            <a:r>
              <a:rPr lang="es-ES" sz="4000" b="1" i="1" dirty="0" smtClean="0">
                <a:solidFill>
                  <a:schemeClr val="bg2">
                    <a:lumMod val="50000"/>
                  </a:schemeClr>
                </a:solidFill>
              </a:rPr>
              <a:t>4</a:t>
            </a:r>
            <a:r>
              <a:rPr lang="es-ES" sz="4000" b="1" i="1" dirty="0" smtClean="0">
                <a:solidFill>
                  <a:schemeClr val="bg2">
                    <a:lumMod val="50000"/>
                  </a:schemeClr>
                </a:solidFill>
              </a:rPr>
              <a:t>. Regulación de la conducta: </a:t>
            </a:r>
            <a:r>
              <a:rPr lang="es-ES" sz="3600" b="1" dirty="0" smtClean="0">
                <a:solidFill>
                  <a:schemeClr val="bg2">
                    <a:lumMod val="50000"/>
                  </a:schemeClr>
                </a:solidFill>
              </a:rPr>
              <a:t>el mediador tiene la responsabilidad de enseñar a los alumnos qué hacer, cómo, cuándo y por qué hacerlo.  </a:t>
            </a:r>
          </a:p>
          <a:p>
            <a:pPr lvl="0"/>
            <a:r>
              <a:rPr lang="es-ES" sz="3600" b="1" dirty="0" smtClean="0">
                <a:solidFill>
                  <a:schemeClr val="bg2">
                    <a:lumMod val="50000"/>
                  </a:schemeClr>
                </a:solidFill>
              </a:rPr>
              <a:t>Va a facilitar el paso de la impulsividad al autocontrol.</a:t>
            </a:r>
          </a:p>
          <a:p>
            <a:endParaRPr lang="es-ES" sz="3600" b="1" dirty="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5400" b="1" dirty="0" smtClean="0">
                <a:solidFill>
                  <a:srgbClr val="0070C0"/>
                </a:solidFill>
              </a:rPr>
              <a:t>¿Quién es un Mediador?</a:t>
            </a:r>
            <a:endParaRPr lang="es-ES" sz="5400" b="1" dirty="0">
              <a:solidFill>
                <a:srgbClr val="0070C0"/>
              </a:solidFill>
            </a:endParaRPr>
          </a:p>
        </p:txBody>
      </p:sp>
      <p:sp>
        <p:nvSpPr>
          <p:cNvPr id="3" name="2 Marcador de contenido"/>
          <p:cNvSpPr>
            <a:spLocks noGrp="1"/>
          </p:cNvSpPr>
          <p:nvPr>
            <p:ph idx="1"/>
          </p:nvPr>
        </p:nvSpPr>
        <p:spPr/>
        <p:txBody>
          <a:bodyPr>
            <a:normAutofit/>
          </a:bodyPr>
          <a:lstStyle/>
          <a:p>
            <a:r>
              <a:rPr lang="es-ES" sz="4000" b="1" dirty="0">
                <a:solidFill>
                  <a:schemeClr val="bg2">
                    <a:lumMod val="50000"/>
                  </a:schemeClr>
                </a:solidFill>
              </a:rPr>
              <a:t>Es </a:t>
            </a:r>
            <a:r>
              <a:rPr lang="es-ES" sz="4000" b="1" dirty="0" smtClean="0">
                <a:solidFill>
                  <a:schemeClr val="bg2">
                    <a:lumMod val="50000"/>
                  </a:schemeClr>
                </a:solidFill>
              </a:rPr>
              <a:t>quien proporciona </a:t>
            </a:r>
            <a:r>
              <a:rPr lang="es-ES" sz="4000" b="1" dirty="0">
                <a:solidFill>
                  <a:schemeClr val="bg2">
                    <a:lumMod val="50000"/>
                  </a:schemeClr>
                </a:solidFill>
              </a:rPr>
              <a:t>al alumno una gran variedad de estrategias y procesos conducentes a la formación de comportamientos que a su vez son prerrequisitos para un desarrollo cognitivo posterior y saludable</a:t>
            </a:r>
            <a:r>
              <a:rPr lang="es-ES" sz="4000" b="1" dirty="0" smtClean="0">
                <a:solidFill>
                  <a:schemeClr val="bg2">
                    <a:lumMod val="50000"/>
                  </a:schemeClr>
                </a:solidFill>
              </a:rPr>
              <a:t>.</a:t>
            </a:r>
            <a:endParaRPr lang="es-ES" sz="4000" b="1" dirty="0" smtClean="0">
              <a:solidFill>
                <a:schemeClr val="bg2">
                  <a:lumMod val="50000"/>
                </a:schemeClr>
              </a:solidFill>
            </a:endParaRPr>
          </a:p>
          <a:p>
            <a:endParaRPr lang="es-ES" sz="4000" b="1" dirty="0">
              <a:solidFill>
                <a:schemeClr val="bg2">
                  <a:lumMod val="50000"/>
                </a:schemeClr>
              </a:solidFill>
            </a:endParaRPr>
          </a:p>
          <a:p>
            <a:endParaRPr lang="es-ES" sz="4000" b="1" dirty="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4000" b="1" dirty="0" smtClean="0">
                <a:solidFill>
                  <a:srgbClr val="0070C0"/>
                </a:solidFill>
              </a:rPr>
              <a:t>Características de un buen mediador</a:t>
            </a:r>
            <a:endParaRPr lang="es-ES" sz="4000" b="1" dirty="0">
              <a:solidFill>
                <a:srgbClr val="0070C0"/>
              </a:solidFill>
            </a:endParaRPr>
          </a:p>
        </p:txBody>
      </p:sp>
      <p:sp>
        <p:nvSpPr>
          <p:cNvPr id="3" name="2 Marcador de contenido"/>
          <p:cNvSpPr>
            <a:spLocks noGrp="1"/>
          </p:cNvSpPr>
          <p:nvPr>
            <p:ph idx="1"/>
          </p:nvPr>
        </p:nvSpPr>
        <p:spPr/>
        <p:txBody>
          <a:bodyPr>
            <a:noAutofit/>
          </a:bodyPr>
          <a:lstStyle/>
          <a:p>
            <a:pPr lvl="0">
              <a:buNone/>
            </a:pPr>
            <a:r>
              <a:rPr lang="es-ES" sz="4000" b="1" dirty="0" smtClean="0">
                <a:solidFill>
                  <a:schemeClr val="bg2">
                    <a:lumMod val="50000"/>
                  </a:schemeClr>
                </a:solidFill>
              </a:rPr>
              <a:t>5</a:t>
            </a:r>
            <a:r>
              <a:rPr lang="es-ES" sz="4000" b="1" i="1" dirty="0" smtClean="0">
                <a:solidFill>
                  <a:schemeClr val="bg2">
                    <a:lumMod val="50000"/>
                  </a:schemeClr>
                </a:solidFill>
              </a:rPr>
              <a:t>. Participación activa y conducta compartida</a:t>
            </a:r>
            <a:r>
              <a:rPr lang="es-ES" sz="4000" b="1" i="1" dirty="0" smtClean="0">
                <a:solidFill>
                  <a:schemeClr val="bg2">
                    <a:lumMod val="50000"/>
                  </a:schemeClr>
                </a:solidFill>
              </a:rPr>
              <a:t>:  </a:t>
            </a:r>
            <a:r>
              <a:rPr lang="es-ES" sz="4000" b="1" dirty="0" smtClean="0">
                <a:solidFill>
                  <a:schemeClr val="bg2">
                    <a:lumMod val="50000"/>
                  </a:schemeClr>
                </a:solidFill>
              </a:rPr>
              <a:t>interacción docente- alumno.  </a:t>
            </a:r>
          </a:p>
          <a:p>
            <a:pPr lvl="1"/>
            <a:r>
              <a:rPr lang="es-ES" sz="3600" b="1" dirty="0" smtClean="0">
                <a:solidFill>
                  <a:schemeClr val="bg2">
                    <a:lumMod val="50000"/>
                  </a:schemeClr>
                </a:solidFill>
              </a:rPr>
              <a:t>Cuando el maestro se incluye como uno más del grupo se potencia más la oportunidad de las discusiones reflexivas. </a:t>
            </a: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4000" b="1" dirty="0" smtClean="0">
                <a:solidFill>
                  <a:srgbClr val="0070C0"/>
                </a:solidFill>
              </a:rPr>
              <a:t>Características de un buen mediador</a:t>
            </a:r>
            <a:endParaRPr lang="es-ES" sz="4000" b="1" dirty="0">
              <a:solidFill>
                <a:srgbClr val="0070C0"/>
              </a:solidFill>
            </a:endParaRPr>
          </a:p>
        </p:txBody>
      </p:sp>
      <p:sp>
        <p:nvSpPr>
          <p:cNvPr id="3" name="2 Marcador de contenido"/>
          <p:cNvSpPr>
            <a:spLocks noGrp="1"/>
          </p:cNvSpPr>
          <p:nvPr>
            <p:ph idx="1"/>
          </p:nvPr>
        </p:nvSpPr>
        <p:spPr/>
        <p:txBody>
          <a:bodyPr>
            <a:noAutofit/>
          </a:bodyPr>
          <a:lstStyle/>
          <a:p>
            <a:pPr lvl="0">
              <a:buNone/>
            </a:pPr>
            <a:r>
              <a:rPr lang="es-ES" sz="3600" b="1" i="1" dirty="0" smtClean="0">
                <a:solidFill>
                  <a:schemeClr val="bg2">
                    <a:lumMod val="50000"/>
                  </a:schemeClr>
                </a:solidFill>
              </a:rPr>
              <a:t>5. Participación activa y conducta compartida: </a:t>
            </a:r>
            <a:endParaRPr lang="es-ES" sz="3600" b="1" i="1" dirty="0" smtClean="0">
              <a:solidFill>
                <a:schemeClr val="bg2">
                  <a:lumMod val="50000"/>
                </a:schemeClr>
              </a:solidFill>
            </a:endParaRPr>
          </a:p>
          <a:p>
            <a:pPr lvl="1"/>
            <a:r>
              <a:rPr lang="es-ES" b="1" dirty="0" smtClean="0">
                <a:solidFill>
                  <a:schemeClr val="bg2">
                    <a:lumMod val="50000"/>
                  </a:schemeClr>
                </a:solidFill>
              </a:rPr>
              <a:t>Es </a:t>
            </a:r>
            <a:r>
              <a:rPr lang="es-ES" b="1" dirty="0" smtClean="0">
                <a:solidFill>
                  <a:schemeClr val="bg2">
                    <a:lumMod val="50000"/>
                  </a:schemeClr>
                </a:solidFill>
              </a:rPr>
              <a:t>a través de la conducta compartida que se enseña el respeto mutuo, es decir, aprenden a tomar en cuenta las necesidades y los puntos de vistas distintos a los suyos.  </a:t>
            </a:r>
          </a:p>
          <a:p>
            <a:pPr lvl="1"/>
            <a:r>
              <a:rPr lang="es-ES" b="1" dirty="0" smtClean="0">
                <a:solidFill>
                  <a:schemeClr val="bg2">
                    <a:lumMod val="50000"/>
                  </a:schemeClr>
                </a:solidFill>
              </a:rPr>
              <a:t>El mediador debe estimular el trabajo en pequeños grupos de manera colaborativa</a:t>
            </a:r>
            <a:r>
              <a:rPr lang="es-ES" b="1" dirty="0" smtClean="0">
                <a:solidFill>
                  <a:schemeClr val="bg2">
                    <a:lumMod val="50000"/>
                  </a:schemeClr>
                </a:solidFill>
              </a:rPr>
              <a:t>.</a:t>
            </a:r>
            <a:endParaRPr lang="es-ES" b="1" dirty="0" smtClean="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4000" b="1" dirty="0" smtClean="0">
                <a:solidFill>
                  <a:srgbClr val="0070C0"/>
                </a:solidFill>
              </a:rPr>
              <a:t>Características de un buen mediador</a:t>
            </a:r>
            <a:endParaRPr lang="es-ES" sz="4000" b="1" dirty="0">
              <a:solidFill>
                <a:srgbClr val="0070C0"/>
              </a:solidFill>
            </a:endParaRPr>
          </a:p>
        </p:txBody>
      </p:sp>
      <p:sp>
        <p:nvSpPr>
          <p:cNvPr id="3" name="2 Marcador de contenido"/>
          <p:cNvSpPr>
            <a:spLocks noGrp="1"/>
          </p:cNvSpPr>
          <p:nvPr>
            <p:ph idx="1"/>
          </p:nvPr>
        </p:nvSpPr>
        <p:spPr/>
        <p:txBody>
          <a:bodyPr>
            <a:normAutofit/>
          </a:bodyPr>
          <a:lstStyle/>
          <a:p>
            <a:pPr lvl="0">
              <a:buNone/>
            </a:pPr>
            <a:r>
              <a:rPr lang="es-ES" sz="3600" b="1" i="1" dirty="0" smtClean="0">
                <a:solidFill>
                  <a:schemeClr val="bg2">
                    <a:lumMod val="50000"/>
                  </a:schemeClr>
                </a:solidFill>
              </a:rPr>
              <a:t>6. Individualización y diferenciación psicológica: </a:t>
            </a:r>
            <a:r>
              <a:rPr lang="es-ES" sz="3600" b="1" dirty="0" smtClean="0">
                <a:solidFill>
                  <a:schemeClr val="bg2">
                    <a:lumMod val="50000"/>
                  </a:schemeClr>
                </a:solidFill>
              </a:rPr>
              <a:t>estilos de aprendizaje de los alumnos.  </a:t>
            </a:r>
          </a:p>
          <a:p>
            <a:pPr marL="914400" lvl="1" indent="-514350"/>
            <a:r>
              <a:rPr lang="es-ES" b="1" dirty="0" smtClean="0">
                <a:solidFill>
                  <a:schemeClr val="bg2">
                    <a:lumMod val="50000"/>
                  </a:schemeClr>
                </a:solidFill>
              </a:rPr>
              <a:t>Esto inicia con la aceptación del alumno como individuo único e irrepetible, considerándolo como participante activo del aprendizaje, con capacidad de pensar de manera independiente y  de modo diferente con respecto a sus otros compañeros y hasta del mediador</a:t>
            </a:r>
            <a:r>
              <a:rPr lang="es-ES" b="1" dirty="0" smtClean="0">
                <a:solidFill>
                  <a:schemeClr val="bg2">
                    <a:lumMod val="50000"/>
                  </a:schemeClr>
                </a:solidFill>
              </a:rPr>
              <a:t>.</a:t>
            </a:r>
            <a:endParaRPr lang="es-ES" b="1" dirty="0" smtClean="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740352" y="5649122"/>
            <a:ext cx="1403648" cy="1208877"/>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4000" b="1" dirty="0" smtClean="0">
                <a:solidFill>
                  <a:srgbClr val="0070C0"/>
                </a:solidFill>
              </a:rPr>
              <a:t>Características de un buen mediador</a:t>
            </a:r>
            <a:endParaRPr lang="es-ES" sz="4000" b="1" dirty="0">
              <a:solidFill>
                <a:srgbClr val="0070C0"/>
              </a:solidFill>
            </a:endParaRPr>
          </a:p>
        </p:txBody>
      </p:sp>
      <p:sp>
        <p:nvSpPr>
          <p:cNvPr id="3" name="2 Marcador de contenido"/>
          <p:cNvSpPr>
            <a:spLocks noGrp="1"/>
          </p:cNvSpPr>
          <p:nvPr>
            <p:ph idx="1"/>
          </p:nvPr>
        </p:nvSpPr>
        <p:spPr/>
        <p:txBody>
          <a:bodyPr>
            <a:normAutofit/>
          </a:bodyPr>
          <a:lstStyle/>
          <a:p>
            <a:pPr>
              <a:buNone/>
            </a:pPr>
            <a:r>
              <a:rPr lang="es-ES" sz="4000" b="1" i="1" dirty="0" smtClean="0">
                <a:solidFill>
                  <a:schemeClr val="bg2">
                    <a:lumMod val="50000"/>
                  </a:schemeClr>
                </a:solidFill>
              </a:rPr>
              <a:t>6. Individualización y diferenciación psicológica: </a:t>
            </a:r>
            <a:endParaRPr lang="es-ES" sz="4000" b="1" i="1" dirty="0" smtClean="0">
              <a:solidFill>
                <a:schemeClr val="bg2">
                  <a:lumMod val="50000"/>
                </a:schemeClr>
              </a:solidFill>
            </a:endParaRPr>
          </a:p>
          <a:p>
            <a:pPr lvl="1"/>
            <a:r>
              <a:rPr lang="es-ES" sz="3600" b="1" dirty="0" smtClean="0">
                <a:solidFill>
                  <a:schemeClr val="bg2">
                    <a:lumMod val="50000"/>
                  </a:schemeClr>
                </a:solidFill>
              </a:rPr>
              <a:t>Desarrolla en el individuo una apreciación de sus valores individuales, sin olvidar el de los otros y su diferenciación psicológica.</a:t>
            </a:r>
          </a:p>
          <a:p>
            <a:pPr>
              <a:buNone/>
            </a:pPr>
            <a:endParaRPr lang="es-ES" sz="4000" b="1" dirty="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4000" b="1" dirty="0" smtClean="0">
                <a:solidFill>
                  <a:srgbClr val="0070C0"/>
                </a:solidFill>
              </a:rPr>
              <a:t>Características de un buen mediador</a:t>
            </a:r>
            <a:endParaRPr lang="es-ES" sz="4000" b="1" dirty="0">
              <a:solidFill>
                <a:srgbClr val="0070C0"/>
              </a:solidFill>
            </a:endParaRPr>
          </a:p>
        </p:txBody>
      </p:sp>
      <p:sp>
        <p:nvSpPr>
          <p:cNvPr id="3" name="2 Marcador de contenido"/>
          <p:cNvSpPr>
            <a:spLocks noGrp="1"/>
          </p:cNvSpPr>
          <p:nvPr>
            <p:ph idx="1"/>
          </p:nvPr>
        </p:nvSpPr>
        <p:spPr/>
        <p:txBody>
          <a:bodyPr>
            <a:normAutofit/>
          </a:bodyPr>
          <a:lstStyle/>
          <a:p>
            <a:pPr>
              <a:buNone/>
            </a:pPr>
            <a:r>
              <a:rPr lang="es-ES" sz="4400" b="1" i="1" dirty="0" smtClean="0">
                <a:solidFill>
                  <a:schemeClr val="bg2">
                    <a:lumMod val="50000"/>
                  </a:schemeClr>
                </a:solidFill>
              </a:rPr>
              <a:t>7. Búsqueda, planificación  y logro de los objetivos de la conducta:   </a:t>
            </a:r>
            <a:endParaRPr lang="es-ES" sz="4400" b="1" i="1" dirty="0" smtClean="0">
              <a:solidFill>
                <a:schemeClr val="bg2">
                  <a:lumMod val="50000"/>
                </a:schemeClr>
              </a:solidFill>
            </a:endParaRPr>
          </a:p>
          <a:p>
            <a:pPr lvl="1"/>
            <a:r>
              <a:rPr lang="es-ES" sz="4000" b="1" dirty="0" smtClean="0">
                <a:solidFill>
                  <a:schemeClr val="bg2">
                    <a:lumMod val="50000"/>
                  </a:schemeClr>
                </a:solidFill>
              </a:rPr>
              <a:t>orientar </a:t>
            </a:r>
            <a:r>
              <a:rPr lang="es-ES" sz="4000" b="1" dirty="0" smtClean="0">
                <a:solidFill>
                  <a:schemeClr val="bg2">
                    <a:lumMod val="50000"/>
                  </a:schemeClr>
                </a:solidFill>
              </a:rPr>
              <a:t>su atención al logro de metas futuras, más allá de las necesidades del momento.  </a:t>
            </a:r>
          </a:p>
          <a:p>
            <a:pPr>
              <a:buNone/>
            </a:pPr>
            <a:endParaRPr lang="es-ES" sz="4400" b="1" dirty="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4000" b="1" dirty="0" smtClean="0">
                <a:solidFill>
                  <a:srgbClr val="0070C0"/>
                </a:solidFill>
              </a:rPr>
              <a:t>Características de un buen mediador</a:t>
            </a:r>
            <a:endParaRPr lang="es-ES" sz="4000" b="1" dirty="0">
              <a:solidFill>
                <a:srgbClr val="0070C0"/>
              </a:solidFill>
            </a:endParaRPr>
          </a:p>
        </p:txBody>
      </p:sp>
      <p:sp>
        <p:nvSpPr>
          <p:cNvPr id="3" name="2 Marcador de contenido"/>
          <p:cNvSpPr>
            <a:spLocks noGrp="1"/>
          </p:cNvSpPr>
          <p:nvPr>
            <p:ph idx="1"/>
          </p:nvPr>
        </p:nvSpPr>
        <p:spPr/>
        <p:txBody>
          <a:bodyPr>
            <a:normAutofit/>
          </a:bodyPr>
          <a:lstStyle/>
          <a:p>
            <a:pPr lvl="0">
              <a:buNone/>
            </a:pPr>
            <a:r>
              <a:rPr lang="es-ES" sz="3600" b="1" i="1" dirty="0" smtClean="0">
                <a:solidFill>
                  <a:schemeClr val="bg2">
                    <a:lumMod val="50000"/>
                  </a:schemeClr>
                </a:solidFill>
              </a:rPr>
              <a:t>7. Búsqueda, planificación  y logro de los objetivos de la conducta</a:t>
            </a:r>
            <a:r>
              <a:rPr lang="es-ES" sz="3600" b="1" i="1" dirty="0" smtClean="0">
                <a:solidFill>
                  <a:schemeClr val="bg2">
                    <a:lumMod val="50000"/>
                  </a:schemeClr>
                </a:solidFill>
              </a:rPr>
              <a:t>:</a:t>
            </a:r>
            <a:endParaRPr lang="es-ES" sz="3600" b="1" i="1" dirty="0" smtClean="0">
              <a:solidFill>
                <a:schemeClr val="bg2">
                  <a:lumMod val="50000"/>
                </a:schemeClr>
              </a:solidFill>
            </a:endParaRPr>
          </a:p>
          <a:p>
            <a:pPr lvl="1"/>
            <a:r>
              <a:rPr lang="es-ES" b="1" dirty="0" smtClean="0">
                <a:solidFill>
                  <a:schemeClr val="bg2">
                    <a:lumMod val="50000"/>
                  </a:schemeClr>
                </a:solidFill>
              </a:rPr>
              <a:t>Se establecen metas individuales y los motiva para que las alcancen.  Diferenciar las metas reales de las irreales.  </a:t>
            </a:r>
          </a:p>
          <a:p>
            <a:pPr lvl="1"/>
            <a:r>
              <a:rPr lang="es-ES" b="1" dirty="0" smtClean="0">
                <a:solidFill>
                  <a:schemeClr val="bg2">
                    <a:lumMod val="50000"/>
                  </a:schemeClr>
                </a:solidFill>
              </a:rPr>
              <a:t>Revisar y modificar los objetivos en función de las circunstancias.   </a:t>
            </a:r>
          </a:p>
          <a:p>
            <a:pPr lvl="1"/>
            <a:r>
              <a:rPr lang="es-ES" b="1" dirty="0" smtClean="0">
                <a:solidFill>
                  <a:schemeClr val="bg2">
                    <a:lumMod val="50000"/>
                  </a:schemeClr>
                </a:solidFill>
              </a:rPr>
              <a:t>Requiere del logro de autocontrol y autocorrección de la conducta.</a:t>
            </a:r>
          </a:p>
          <a:p>
            <a:endParaRPr lang="es-ES" b="1" dirty="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4000" b="1" dirty="0" smtClean="0">
                <a:solidFill>
                  <a:srgbClr val="0070C0"/>
                </a:solidFill>
              </a:rPr>
              <a:t>Características de un buen mediador</a:t>
            </a:r>
            <a:endParaRPr lang="es-ES" sz="4000" b="1" dirty="0">
              <a:solidFill>
                <a:srgbClr val="0070C0"/>
              </a:solidFill>
            </a:endParaRPr>
          </a:p>
        </p:txBody>
      </p:sp>
      <p:sp>
        <p:nvSpPr>
          <p:cNvPr id="3" name="2 Marcador de contenido"/>
          <p:cNvSpPr>
            <a:spLocks noGrp="1"/>
          </p:cNvSpPr>
          <p:nvPr>
            <p:ph idx="1"/>
          </p:nvPr>
        </p:nvSpPr>
        <p:spPr/>
        <p:txBody>
          <a:bodyPr>
            <a:normAutofit/>
          </a:bodyPr>
          <a:lstStyle/>
          <a:p>
            <a:pPr>
              <a:buNone/>
            </a:pPr>
            <a:r>
              <a:rPr lang="es-ES" sz="4400" b="1" i="1" dirty="0" smtClean="0">
                <a:solidFill>
                  <a:schemeClr val="bg2">
                    <a:lumMod val="50000"/>
                  </a:schemeClr>
                </a:solidFill>
              </a:rPr>
              <a:t>8. Búsqueda de la novedad y complejidad: </a:t>
            </a:r>
            <a:endParaRPr lang="es-ES" sz="4400" b="1" i="1" dirty="0" smtClean="0">
              <a:solidFill>
                <a:schemeClr val="bg2">
                  <a:lumMod val="50000"/>
                </a:schemeClr>
              </a:solidFill>
            </a:endParaRPr>
          </a:p>
          <a:p>
            <a:pPr lvl="1"/>
            <a:r>
              <a:rPr lang="es-ES" sz="4000" b="1" dirty="0" smtClean="0">
                <a:solidFill>
                  <a:schemeClr val="bg2">
                    <a:lumMod val="50000"/>
                  </a:schemeClr>
                </a:solidFill>
              </a:rPr>
              <a:t>buscar </a:t>
            </a:r>
            <a:r>
              <a:rPr lang="es-ES" sz="4000" b="1" dirty="0" smtClean="0">
                <a:solidFill>
                  <a:schemeClr val="bg2">
                    <a:lumMod val="50000"/>
                  </a:schemeClr>
                </a:solidFill>
              </a:rPr>
              <a:t>lo novedoso en relación a otras actividades ya realizadas.  </a:t>
            </a:r>
          </a:p>
          <a:p>
            <a:pPr>
              <a:buNone/>
            </a:pPr>
            <a:endParaRPr lang="es-ES" sz="4400" b="1" dirty="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4000" b="1" dirty="0" smtClean="0">
                <a:solidFill>
                  <a:srgbClr val="0070C0"/>
                </a:solidFill>
              </a:rPr>
              <a:t>Características de un buen mediador</a:t>
            </a:r>
            <a:endParaRPr lang="es-ES" sz="4000" b="1" dirty="0">
              <a:solidFill>
                <a:srgbClr val="0070C0"/>
              </a:solidFill>
            </a:endParaRPr>
          </a:p>
        </p:txBody>
      </p:sp>
      <p:sp>
        <p:nvSpPr>
          <p:cNvPr id="3" name="2 Marcador de contenido"/>
          <p:cNvSpPr>
            <a:spLocks noGrp="1"/>
          </p:cNvSpPr>
          <p:nvPr>
            <p:ph idx="1"/>
          </p:nvPr>
        </p:nvSpPr>
        <p:spPr/>
        <p:txBody>
          <a:bodyPr>
            <a:normAutofit/>
          </a:bodyPr>
          <a:lstStyle/>
          <a:p>
            <a:pPr lvl="0">
              <a:buNone/>
            </a:pPr>
            <a:r>
              <a:rPr lang="es-ES" sz="3600" b="1" i="1" dirty="0" smtClean="0">
                <a:solidFill>
                  <a:schemeClr val="bg2">
                    <a:lumMod val="50000"/>
                  </a:schemeClr>
                </a:solidFill>
              </a:rPr>
              <a:t>8. Búsqueda de la novedad y complejidad</a:t>
            </a:r>
            <a:r>
              <a:rPr lang="es-ES" sz="3600" b="1" i="1" dirty="0" smtClean="0">
                <a:solidFill>
                  <a:schemeClr val="bg2">
                    <a:lumMod val="50000"/>
                  </a:schemeClr>
                </a:solidFill>
              </a:rPr>
              <a:t>:</a:t>
            </a:r>
            <a:endParaRPr lang="es-ES" sz="3600" b="1" i="1" dirty="0" smtClean="0">
              <a:solidFill>
                <a:schemeClr val="bg2">
                  <a:lumMod val="50000"/>
                </a:schemeClr>
              </a:solidFill>
            </a:endParaRPr>
          </a:p>
          <a:p>
            <a:pPr lvl="1"/>
            <a:r>
              <a:rPr lang="es-ES" sz="3200" b="1" dirty="0" smtClean="0">
                <a:solidFill>
                  <a:schemeClr val="bg2">
                    <a:lumMod val="50000"/>
                  </a:schemeClr>
                </a:solidFill>
              </a:rPr>
              <a:t>Se estimula la curiosidad intelectual, la originalidad, creatividad y pensamiento divergente.  </a:t>
            </a:r>
          </a:p>
          <a:p>
            <a:pPr lvl="1"/>
            <a:r>
              <a:rPr lang="es-ES" sz="3200" b="1" dirty="0" smtClean="0">
                <a:solidFill>
                  <a:schemeClr val="bg2">
                    <a:lumMod val="50000"/>
                  </a:schemeClr>
                </a:solidFill>
              </a:rPr>
              <a:t>Solucionar los problemas de diversas formas, para ir despertando el gusto por lo nuevo y complejo, por lo cual se va de lo más sencillo hacia lo más complejo</a:t>
            </a:r>
            <a:r>
              <a:rPr lang="es-ES" sz="3200" b="1" dirty="0" smtClean="0">
                <a:solidFill>
                  <a:schemeClr val="bg2">
                    <a:lumMod val="50000"/>
                  </a:schemeClr>
                </a:solidFill>
              </a:rPr>
              <a:t>.</a:t>
            </a:r>
            <a:endParaRPr lang="es-ES" sz="3200" b="1" dirty="0" smtClean="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4000" b="1" dirty="0" smtClean="0">
                <a:solidFill>
                  <a:srgbClr val="0070C0"/>
                </a:solidFill>
              </a:rPr>
              <a:t>Características de un buen mediador</a:t>
            </a:r>
            <a:endParaRPr lang="es-ES" sz="4000" b="1" dirty="0">
              <a:solidFill>
                <a:srgbClr val="0070C0"/>
              </a:solidFill>
            </a:endParaRPr>
          </a:p>
        </p:txBody>
      </p:sp>
      <p:sp>
        <p:nvSpPr>
          <p:cNvPr id="3" name="2 Marcador de contenido"/>
          <p:cNvSpPr>
            <a:spLocks noGrp="1"/>
          </p:cNvSpPr>
          <p:nvPr>
            <p:ph idx="1"/>
          </p:nvPr>
        </p:nvSpPr>
        <p:spPr/>
        <p:txBody>
          <a:bodyPr>
            <a:normAutofit/>
          </a:bodyPr>
          <a:lstStyle/>
          <a:p>
            <a:pPr>
              <a:buNone/>
            </a:pPr>
            <a:r>
              <a:rPr lang="es-ES" sz="4000" b="1" i="1" dirty="0" smtClean="0">
                <a:solidFill>
                  <a:schemeClr val="bg2">
                    <a:lumMod val="50000"/>
                  </a:schemeClr>
                </a:solidFill>
              </a:rPr>
              <a:t>9. Conocimiento de la </a:t>
            </a:r>
            <a:r>
              <a:rPr lang="es-ES" sz="4000" b="1" i="1" dirty="0" smtClean="0">
                <a:solidFill>
                  <a:schemeClr val="bg2">
                    <a:lumMod val="50000"/>
                  </a:schemeClr>
                </a:solidFill>
              </a:rPr>
              <a:t>modificabilidad</a:t>
            </a:r>
            <a:r>
              <a:rPr lang="es-ES" sz="4000" b="1" i="1" dirty="0" smtClean="0">
                <a:solidFill>
                  <a:schemeClr val="bg2">
                    <a:lumMod val="50000"/>
                  </a:schemeClr>
                </a:solidFill>
              </a:rPr>
              <a:t> y del cambio: </a:t>
            </a:r>
            <a:endParaRPr lang="es-ES" sz="4000" b="1" i="1" dirty="0" smtClean="0">
              <a:solidFill>
                <a:schemeClr val="bg2">
                  <a:lumMod val="50000"/>
                </a:schemeClr>
              </a:solidFill>
            </a:endParaRPr>
          </a:p>
          <a:p>
            <a:pPr lvl="1"/>
            <a:r>
              <a:rPr lang="es-ES" sz="3600" b="1" dirty="0" smtClean="0">
                <a:solidFill>
                  <a:schemeClr val="bg2">
                    <a:lumMod val="50000"/>
                  </a:schemeClr>
                </a:solidFill>
              </a:rPr>
              <a:t>ayudar </a:t>
            </a:r>
            <a:r>
              <a:rPr lang="es-ES" sz="3600" b="1" dirty="0" smtClean="0">
                <a:solidFill>
                  <a:schemeClr val="bg2">
                    <a:lumMod val="50000"/>
                  </a:schemeClr>
                </a:solidFill>
              </a:rPr>
              <a:t>al alumno a ser consciente de que puede cambiar su propio funcionamiento y que de hecho lo está haciendo. </a:t>
            </a: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4000" b="1" dirty="0" smtClean="0">
                <a:solidFill>
                  <a:srgbClr val="0070C0"/>
                </a:solidFill>
              </a:rPr>
              <a:t>Características de un buen mediador</a:t>
            </a:r>
            <a:endParaRPr lang="es-ES" sz="4000" b="1" dirty="0">
              <a:solidFill>
                <a:srgbClr val="0070C0"/>
              </a:solidFill>
            </a:endParaRPr>
          </a:p>
        </p:txBody>
      </p:sp>
      <p:sp>
        <p:nvSpPr>
          <p:cNvPr id="3" name="2 Marcador de contenido"/>
          <p:cNvSpPr>
            <a:spLocks noGrp="1"/>
          </p:cNvSpPr>
          <p:nvPr>
            <p:ph idx="1"/>
          </p:nvPr>
        </p:nvSpPr>
        <p:spPr/>
        <p:txBody>
          <a:bodyPr>
            <a:normAutofit fontScale="92500"/>
          </a:bodyPr>
          <a:lstStyle/>
          <a:p>
            <a:pPr lvl="0">
              <a:buNone/>
            </a:pPr>
            <a:r>
              <a:rPr lang="es-ES" sz="3900" b="1" i="1" dirty="0" smtClean="0">
                <a:solidFill>
                  <a:schemeClr val="bg2">
                    <a:lumMod val="50000"/>
                  </a:schemeClr>
                </a:solidFill>
              </a:rPr>
              <a:t>9. Conocimiento de la </a:t>
            </a:r>
            <a:r>
              <a:rPr lang="es-ES" sz="3900" b="1" i="1" dirty="0" smtClean="0">
                <a:solidFill>
                  <a:schemeClr val="bg2">
                    <a:lumMod val="50000"/>
                  </a:schemeClr>
                </a:solidFill>
              </a:rPr>
              <a:t>modificabilidad</a:t>
            </a:r>
            <a:r>
              <a:rPr lang="es-ES" sz="3900" b="1" i="1" dirty="0" smtClean="0">
                <a:solidFill>
                  <a:schemeClr val="bg2">
                    <a:lumMod val="50000"/>
                  </a:schemeClr>
                </a:solidFill>
              </a:rPr>
              <a:t> y del cambio</a:t>
            </a:r>
            <a:r>
              <a:rPr lang="es-ES" sz="3900" b="1" i="1" dirty="0" smtClean="0">
                <a:solidFill>
                  <a:schemeClr val="bg2">
                    <a:lumMod val="50000"/>
                  </a:schemeClr>
                </a:solidFill>
              </a:rPr>
              <a:t>:</a:t>
            </a:r>
            <a:endParaRPr lang="es-ES" sz="3900" b="1" i="1" dirty="0" smtClean="0">
              <a:solidFill>
                <a:schemeClr val="bg2">
                  <a:lumMod val="50000"/>
                </a:schemeClr>
              </a:solidFill>
            </a:endParaRPr>
          </a:p>
          <a:p>
            <a:pPr marL="914400" lvl="1" indent="-514350"/>
            <a:r>
              <a:rPr lang="es-ES" b="1" dirty="0" smtClean="0">
                <a:solidFill>
                  <a:schemeClr val="bg2">
                    <a:lumMod val="50000"/>
                  </a:schemeClr>
                </a:solidFill>
              </a:rPr>
              <a:t>El alumno empieza a </a:t>
            </a:r>
            <a:r>
              <a:rPr lang="es-ES" b="1" dirty="0" smtClean="0">
                <a:solidFill>
                  <a:schemeClr val="bg2">
                    <a:lumMod val="50000"/>
                  </a:schemeClr>
                </a:solidFill>
              </a:rPr>
              <a:t>auto percibirse </a:t>
            </a:r>
            <a:r>
              <a:rPr lang="es-ES" b="1" dirty="0" smtClean="0">
                <a:solidFill>
                  <a:schemeClr val="bg2">
                    <a:lumMod val="50000"/>
                  </a:schemeClr>
                </a:solidFill>
              </a:rPr>
              <a:t>como sujeto activo, capaz de generar y procesar información.  </a:t>
            </a:r>
          </a:p>
          <a:p>
            <a:pPr marL="914400" lvl="1" indent="-514350"/>
            <a:r>
              <a:rPr lang="es-ES" b="1" dirty="0" smtClean="0">
                <a:solidFill>
                  <a:schemeClr val="bg2">
                    <a:lumMod val="50000"/>
                  </a:schemeClr>
                </a:solidFill>
              </a:rPr>
              <a:t>En el caso de los alumnos con autismo, ayudarlos a ver que el cambio es un proceso de crecimiento.  </a:t>
            </a:r>
          </a:p>
          <a:p>
            <a:pPr marL="914400" lvl="1" indent="-514350"/>
            <a:r>
              <a:rPr lang="es-ES" b="1" dirty="0" smtClean="0">
                <a:solidFill>
                  <a:schemeClr val="bg2">
                    <a:lumMod val="50000"/>
                  </a:schemeClr>
                </a:solidFill>
              </a:rPr>
              <a:t>Poco a poco se va desvaneciendo el andamio que </a:t>
            </a:r>
            <a:r>
              <a:rPr lang="es-ES" b="1" dirty="0" smtClean="0">
                <a:solidFill>
                  <a:schemeClr val="bg2">
                    <a:lumMod val="50000"/>
                  </a:schemeClr>
                </a:solidFill>
              </a:rPr>
              <a:t>ellas </a:t>
            </a:r>
            <a:r>
              <a:rPr lang="es-ES" b="1" dirty="0" smtClean="0">
                <a:solidFill>
                  <a:schemeClr val="bg2">
                    <a:lumMod val="50000"/>
                  </a:schemeClr>
                </a:solidFill>
              </a:rPr>
              <a:t>necesitan para lograr cada vez una mejor autorregulación y control de conducta</a:t>
            </a:r>
            <a:r>
              <a:rPr lang="es-ES" b="1" dirty="0" smtClean="0">
                <a:solidFill>
                  <a:schemeClr val="bg2">
                    <a:lumMod val="50000"/>
                  </a:schemeClr>
                </a:solidFill>
              </a:rPr>
              <a:t>.</a:t>
            </a:r>
            <a:endParaRPr lang="es-ES" b="1" dirty="0" smtClean="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5400" b="1" dirty="0" smtClean="0">
                <a:solidFill>
                  <a:srgbClr val="0070C0"/>
                </a:solidFill>
              </a:rPr>
              <a:t>¿Quién es un Mediador?</a:t>
            </a:r>
            <a:endParaRPr lang="es-ES" sz="5400" b="1" dirty="0">
              <a:solidFill>
                <a:srgbClr val="0070C0"/>
              </a:solidFill>
            </a:endParaRPr>
          </a:p>
        </p:txBody>
      </p:sp>
      <p:sp>
        <p:nvSpPr>
          <p:cNvPr id="3" name="2 Marcador de contenido"/>
          <p:cNvSpPr>
            <a:spLocks noGrp="1"/>
          </p:cNvSpPr>
          <p:nvPr>
            <p:ph idx="1"/>
          </p:nvPr>
        </p:nvSpPr>
        <p:spPr/>
        <p:txBody>
          <a:bodyPr>
            <a:normAutofit/>
          </a:bodyPr>
          <a:lstStyle/>
          <a:p>
            <a:r>
              <a:rPr lang="es-ES" sz="4400" b="1" dirty="0" smtClean="0">
                <a:solidFill>
                  <a:schemeClr val="bg2">
                    <a:lumMod val="50000"/>
                  </a:schemeClr>
                </a:solidFill>
              </a:rPr>
              <a:t>Es </a:t>
            </a:r>
            <a:r>
              <a:rPr lang="es-ES" sz="4400" b="1" dirty="0" smtClean="0">
                <a:solidFill>
                  <a:schemeClr val="bg2">
                    <a:lumMod val="50000"/>
                  </a:schemeClr>
                </a:solidFill>
              </a:rPr>
              <a:t>quien lleva al alumno más allá de las necesidades inmediatas, de manera que el niño pueda anticipar la respuesta ante situaciones similares.</a:t>
            </a:r>
          </a:p>
          <a:p>
            <a:pPr>
              <a:buNone/>
            </a:pPr>
            <a:endParaRPr lang="es-ES" sz="4400" b="1" dirty="0" smtClean="0">
              <a:solidFill>
                <a:schemeClr val="bg2">
                  <a:lumMod val="50000"/>
                </a:schemeClr>
              </a:solidFill>
            </a:endParaRPr>
          </a:p>
          <a:p>
            <a:endParaRPr lang="es-ES" sz="4400" b="1" dirty="0">
              <a:solidFill>
                <a:schemeClr val="bg2">
                  <a:lumMod val="50000"/>
                </a:schemeClr>
              </a:solidFill>
            </a:endParaRPr>
          </a:p>
          <a:p>
            <a:endParaRPr lang="es-ES" sz="4400" b="1" dirty="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6000" b="1" dirty="0" smtClean="0">
                <a:solidFill>
                  <a:srgbClr val="0070C0"/>
                </a:solidFill>
              </a:rPr>
              <a:t>A modo de conclusión</a:t>
            </a:r>
            <a:endParaRPr lang="es-ES" sz="6000" b="1" dirty="0">
              <a:solidFill>
                <a:srgbClr val="0070C0"/>
              </a:solidFill>
            </a:endParaRPr>
          </a:p>
        </p:txBody>
      </p:sp>
      <p:sp>
        <p:nvSpPr>
          <p:cNvPr id="3" name="2 Marcador de contenido"/>
          <p:cNvSpPr>
            <a:spLocks noGrp="1"/>
          </p:cNvSpPr>
          <p:nvPr>
            <p:ph idx="1"/>
          </p:nvPr>
        </p:nvSpPr>
        <p:spPr/>
        <p:txBody>
          <a:bodyPr>
            <a:normAutofit/>
          </a:bodyPr>
          <a:lstStyle/>
          <a:p>
            <a:r>
              <a:rPr lang="es-ES" sz="3600" b="1" dirty="0" smtClean="0">
                <a:solidFill>
                  <a:schemeClr val="bg2">
                    <a:lumMod val="50000"/>
                  </a:schemeClr>
                </a:solidFill>
              </a:rPr>
              <a:t>El modelo educativo centrado en los estilos de aprendizaje de nuestros alumnos, pretende una nueva forma de concebir, abordar y trabajar el aprendizaje, a partir de la diversificación de estrategias de enseñanza</a:t>
            </a:r>
            <a:r>
              <a:rPr lang="es-ES" sz="3600" b="1" dirty="0" smtClean="0">
                <a:solidFill>
                  <a:schemeClr val="bg2">
                    <a:lumMod val="50000"/>
                  </a:schemeClr>
                </a:solidFill>
              </a:rPr>
              <a:t>.</a:t>
            </a:r>
            <a:endParaRPr lang="es-ES" sz="3600" b="1" dirty="0" smtClean="0">
              <a:solidFill>
                <a:schemeClr val="bg2">
                  <a:lumMod val="50000"/>
                </a:schemeClr>
              </a:solidFill>
            </a:endParaRPr>
          </a:p>
          <a:p>
            <a:endParaRPr lang="es-ES" sz="3600" b="1" dirty="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6000" b="1" dirty="0" smtClean="0">
                <a:solidFill>
                  <a:srgbClr val="0070C0"/>
                </a:solidFill>
              </a:rPr>
              <a:t>A modo de conclusión</a:t>
            </a:r>
            <a:endParaRPr lang="es-ES" sz="6000" b="1" dirty="0">
              <a:solidFill>
                <a:srgbClr val="0070C0"/>
              </a:solidFill>
            </a:endParaRPr>
          </a:p>
        </p:txBody>
      </p:sp>
      <p:sp>
        <p:nvSpPr>
          <p:cNvPr id="3" name="2 Marcador de contenido"/>
          <p:cNvSpPr>
            <a:spLocks noGrp="1"/>
          </p:cNvSpPr>
          <p:nvPr>
            <p:ph idx="1"/>
          </p:nvPr>
        </p:nvSpPr>
        <p:spPr/>
        <p:txBody>
          <a:bodyPr>
            <a:normAutofit/>
          </a:bodyPr>
          <a:lstStyle/>
          <a:p>
            <a:r>
              <a:rPr lang="es-ES" sz="4000" b="1" dirty="0" smtClean="0">
                <a:solidFill>
                  <a:schemeClr val="bg2">
                    <a:lumMod val="50000"/>
                  </a:schemeClr>
                </a:solidFill>
              </a:rPr>
              <a:t>La </a:t>
            </a:r>
            <a:r>
              <a:rPr lang="es-ES" sz="4000" b="1" dirty="0" smtClean="0">
                <a:solidFill>
                  <a:schemeClr val="bg2">
                    <a:lumMod val="50000"/>
                  </a:schemeClr>
                </a:solidFill>
              </a:rPr>
              <a:t>mediación por parte del docente pueden ser vistas como la creación intencional de condiciones en el entorno de aprendizaje, que facilitan el logro de objetivos educacionales propiciando un conjunto de actividades.</a:t>
            </a:r>
          </a:p>
          <a:p>
            <a:endParaRPr lang="es-ES" sz="4000" b="1" dirty="0" smtClean="0">
              <a:solidFill>
                <a:schemeClr val="bg2">
                  <a:lumMod val="50000"/>
                </a:schemeClr>
              </a:solidFill>
            </a:endParaRPr>
          </a:p>
          <a:p>
            <a:endParaRPr lang="es-ES" sz="4000" b="1" dirty="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4800" b="1" dirty="0" smtClean="0">
                <a:solidFill>
                  <a:srgbClr val="0070C0"/>
                </a:solidFill>
              </a:rPr>
              <a:t>Trabajemos con sus fortalezas</a:t>
            </a:r>
            <a:endParaRPr lang="es-ES" sz="4800" b="1" dirty="0">
              <a:solidFill>
                <a:srgbClr val="0070C0"/>
              </a:solidFill>
            </a:endParaRPr>
          </a:p>
        </p:txBody>
      </p:sp>
      <p:sp>
        <p:nvSpPr>
          <p:cNvPr id="3" name="2 Marcador de contenido"/>
          <p:cNvSpPr>
            <a:spLocks noGrp="1"/>
          </p:cNvSpPr>
          <p:nvPr>
            <p:ph idx="1"/>
          </p:nvPr>
        </p:nvSpPr>
        <p:spPr/>
        <p:txBody>
          <a:bodyPr>
            <a:normAutofit/>
          </a:bodyPr>
          <a:lstStyle/>
          <a:p>
            <a:pPr lvl="0">
              <a:buNone/>
            </a:pPr>
            <a:r>
              <a:rPr lang="es-ES" sz="4400" b="1" i="1" dirty="0" smtClean="0">
                <a:solidFill>
                  <a:schemeClr val="bg2">
                    <a:lumMod val="50000"/>
                  </a:schemeClr>
                </a:solidFill>
              </a:rPr>
              <a:t>Dibujar: </a:t>
            </a:r>
            <a:endParaRPr lang="es-ES" sz="4400" b="1" i="1" dirty="0" smtClean="0">
              <a:solidFill>
                <a:schemeClr val="bg2">
                  <a:lumMod val="50000"/>
                </a:schemeClr>
              </a:solidFill>
            </a:endParaRPr>
          </a:p>
          <a:p>
            <a:pPr lvl="1">
              <a:buFont typeface="Wingdings" pitchFamily="2" charset="2"/>
              <a:buChar char="§"/>
            </a:pPr>
            <a:r>
              <a:rPr lang="es-ES" sz="3600" b="1" dirty="0" smtClean="0">
                <a:solidFill>
                  <a:schemeClr val="bg2">
                    <a:lumMod val="50000"/>
                  </a:schemeClr>
                </a:solidFill>
              </a:rPr>
              <a:t>exige </a:t>
            </a:r>
            <a:r>
              <a:rPr lang="es-ES" sz="3600" b="1" dirty="0" smtClean="0">
                <a:solidFill>
                  <a:schemeClr val="bg2">
                    <a:lumMod val="50000"/>
                  </a:schemeClr>
                </a:solidFill>
              </a:rPr>
              <a:t>mirar cuidadosamente y observar detalles en las relaciones espaciales de sus partes y del todo.  El dibujo no tiene que ser perfecto, sus fallas nos indican dónde necesita ayuda el alumno</a:t>
            </a:r>
            <a:r>
              <a:rPr lang="es-ES" sz="3600" b="1" dirty="0" smtClean="0">
                <a:solidFill>
                  <a:schemeClr val="bg2">
                    <a:lumMod val="50000"/>
                  </a:schemeClr>
                </a:solidFill>
              </a:rPr>
              <a:t>.</a:t>
            </a:r>
            <a:endParaRPr lang="es-ES" sz="3600" b="1" dirty="0" smtClean="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4800" b="1" dirty="0" smtClean="0">
                <a:solidFill>
                  <a:srgbClr val="0070C0"/>
                </a:solidFill>
              </a:rPr>
              <a:t>Trabajemos con sus fortalezas</a:t>
            </a:r>
            <a:endParaRPr lang="es-ES" sz="4800" b="1" dirty="0">
              <a:solidFill>
                <a:srgbClr val="0070C0"/>
              </a:solidFill>
            </a:endParaRPr>
          </a:p>
        </p:txBody>
      </p:sp>
      <p:sp>
        <p:nvSpPr>
          <p:cNvPr id="3" name="2 Marcador de contenido"/>
          <p:cNvSpPr>
            <a:spLocks noGrp="1"/>
          </p:cNvSpPr>
          <p:nvPr>
            <p:ph idx="1"/>
          </p:nvPr>
        </p:nvSpPr>
        <p:spPr/>
        <p:txBody>
          <a:bodyPr>
            <a:normAutofit/>
          </a:bodyPr>
          <a:lstStyle/>
          <a:p>
            <a:r>
              <a:rPr lang="es-ES" sz="4000" b="1" dirty="0" smtClean="0">
                <a:solidFill>
                  <a:schemeClr val="bg2">
                    <a:lumMod val="50000"/>
                  </a:schemeClr>
                </a:solidFill>
              </a:rPr>
              <a:t>Las </a:t>
            </a:r>
            <a:r>
              <a:rPr lang="es-ES" sz="4000" b="1" dirty="0" smtClean="0">
                <a:solidFill>
                  <a:schemeClr val="bg2">
                    <a:lumMod val="50000"/>
                  </a:schemeClr>
                </a:solidFill>
              </a:rPr>
              <a:t>películas, los documentales sin sonido, libros ilustrados.</a:t>
            </a:r>
          </a:p>
          <a:p>
            <a:r>
              <a:rPr lang="es-ES" sz="4000" b="1" dirty="0" smtClean="0">
                <a:solidFill>
                  <a:schemeClr val="bg2">
                    <a:lumMod val="50000"/>
                  </a:schemeClr>
                </a:solidFill>
              </a:rPr>
              <a:t>Representación gráfica (palabras claves, diagramas, tablas, gráficos, mapas, historietas, dibujos expresivos y construcciones).</a:t>
            </a:r>
          </a:p>
          <a:p>
            <a:endParaRPr lang="es-ES" sz="4000" b="1" dirty="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4800" b="1" dirty="0" smtClean="0">
                <a:solidFill>
                  <a:srgbClr val="0070C0"/>
                </a:solidFill>
              </a:rPr>
              <a:t>Trabajemos con sus fortalezas</a:t>
            </a:r>
            <a:endParaRPr lang="es-ES" sz="4800" b="1" dirty="0">
              <a:solidFill>
                <a:srgbClr val="0070C0"/>
              </a:solidFill>
            </a:endParaRPr>
          </a:p>
        </p:txBody>
      </p:sp>
      <p:sp>
        <p:nvSpPr>
          <p:cNvPr id="3" name="2 Marcador de contenido"/>
          <p:cNvSpPr>
            <a:spLocks noGrp="1"/>
          </p:cNvSpPr>
          <p:nvPr>
            <p:ph idx="1"/>
          </p:nvPr>
        </p:nvSpPr>
        <p:spPr/>
        <p:txBody>
          <a:bodyPr>
            <a:normAutofit/>
          </a:bodyPr>
          <a:lstStyle/>
          <a:p>
            <a:pPr lvl="0">
              <a:buNone/>
            </a:pPr>
            <a:r>
              <a:rPr lang="es-ES" sz="4000" b="1" i="1" dirty="0" smtClean="0">
                <a:solidFill>
                  <a:schemeClr val="bg2">
                    <a:lumMod val="50000"/>
                  </a:schemeClr>
                </a:solidFill>
              </a:rPr>
              <a:t>Palabras clave: </a:t>
            </a:r>
            <a:r>
              <a:rPr lang="es-ES" sz="3600" b="1" dirty="0" smtClean="0">
                <a:solidFill>
                  <a:schemeClr val="bg2">
                    <a:lumMod val="50000"/>
                  </a:schemeClr>
                </a:solidFill>
              </a:rPr>
              <a:t>se escriben en el tablero o pantalla.  Estas ayudan a centrar la atención, organiza información en un mapa o ideograma.</a:t>
            </a:r>
          </a:p>
          <a:p>
            <a:pPr lvl="0">
              <a:buNone/>
            </a:pPr>
            <a:r>
              <a:rPr lang="es-ES" sz="4000" b="1" i="1" dirty="0" smtClean="0">
                <a:solidFill>
                  <a:schemeClr val="bg2">
                    <a:lumMod val="50000"/>
                  </a:schemeClr>
                </a:solidFill>
              </a:rPr>
              <a:t>Coordenadas de tiempo: </a:t>
            </a:r>
            <a:r>
              <a:rPr lang="es-ES" sz="3600" b="1" dirty="0" smtClean="0">
                <a:solidFill>
                  <a:schemeClr val="bg2">
                    <a:lumMod val="50000"/>
                  </a:schemeClr>
                </a:solidFill>
              </a:rPr>
              <a:t>cronograma de actividades diarias, semanales, mensuales, etc</a:t>
            </a:r>
            <a:r>
              <a:rPr lang="es-ES" sz="3600" b="1" dirty="0" smtClean="0">
                <a:solidFill>
                  <a:schemeClr val="bg2">
                    <a:lumMod val="50000"/>
                  </a:schemeClr>
                </a:solidFill>
              </a:rPr>
              <a:t>.</a:t>
            </a:r>
            <a:endParaRPr lang="es-ES" sz="3600" b="1" dirty="0" smtClean="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4800" b="1" dirty="0" smtClean="0">
                <a:solidFill>
                  <a:srgbClr val="0070C0"/>
                </a:solidFill>
              </a:rPr>
              <a:t>Trabajemos con sus fortalezas</a:t>
            </a:r>
            <a:endParaRPr lang="es-ES" sz="4800" b="1" dirty="0">
              <a:solidFill>
                <a:srgbClr val="0070C0"/>
              </a:solidFill>
            </a:endParaRPr>
          </a:p>
        </p:txBody>
      </p:sp>
      <p:sp>
        <p:nvSpPr>
          <p:cNvPr id="3" name="2 Marcador de contenido"/>
          <p:cNvSpPr>
            <a:spLocks noGrp="1"/>
          </p:cNvSpPr>
          <p:nvPr>
            <p:ph idx="1"/>
          </p:nvPr>
        </p:nvSpPr>
        <p:spPr/>
        <p:txBody>
          <a:bodyPr>
            <a:normAutofit/>
          </a:bodyPr>
          <a:lstStyle/>
          <a:p>
            <a:r>
              <a:rPr lang="es-ES" sz="4400" b="1" i="1" dirty="0" smtClean="0">
                <a:solidFill>
                  <a:schemeClr val="bg2">
                    <a:lumMod val="50000"/>
                  </a:schemeClr>
                </a:solidFill>
              </a:rPr>
              <a:t>Mapas</a:t>
            </a:r>
            <a:r>
              <a:rPr lang="es-ES" sz="4400" b="1" i="1" dirty="0" smtClean="0">
                <a:solidFill>
                  <a:schemeClr val="bg2">
                    <a:lumMod val="50000"/>
                  </a:schemeClr>
                </a:solidFill>
              </a:rPr>
              <a:t>: </a:t>
            </a:r>
            <a:r>
              <a:rPr lang="es-ES" sz="3600" b="1" dirty="0" smtClean="0">
                <a:solidFill>
                  <a:schemeClr val="bg2">
                    <a:lumMod val="50000"/>
                  </a:schemeClr>
                </a:solidFill>
              </a:rPr>
              <a:t>de menos estructurados a más estructurados.</a:t>
            </a:r>
            <a:endParaRPr lang="es-ES" sz="4000" b="1" dirty="0" smtClean="0">
              <a:solidFill>
                <a:schemeClr val="bg2">
                  <a:lumMod val="50000"/>
                </a:schemeClr>
              </a:solidFill>
            </a:endParaRPr>
          </a:p>
          <a:p>
            <a:r>
              <a:rPr lang="es-ES" sz="4400" b="1" i="1" dirty="0" smtClean="0">
                <a:solidFill>
                  <a:schemeClr val="bg2">
                    <a:lumMod val="50000"/>
                  </a:schemeClr>
                </a:solidFill>
              </a:rPr>
              <a:t>Dibujo expresivo, construcciones y actividades artísticas: </a:t>
            </a:r>
            <a:r>
              <a:rPr lang="es-ES" sz="3600" b="1" dirty="0" smtClean="0">
                <a:solidFill>
                  <a:schemeClr val="bg2">
                    <a:lumMod val="50000"/>
                  </a:schemeClr>
                </a:solidFill>
              </a:rPr>
              <a:t>el arte puede ser parte efectiva de  cualquier asignatura y a cualquier edad.</a:t>
            </a:r>
            <a:endParaRPr lang="es-ES" sz="4000" b="1" dirty="0" smtClean="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11188" y="333375"/>
            <a:ext cx="7772400" cy="1470025"/>
          </a:xfrm>
        </p:spPr>
        <p:txBody>
          <a:bodyPr/>
          <a:lstStyle/>
          <a:p>
            <a:pPr eaLnBrk="1" hangingPunct="1"/>
            <a:r>
              <a:rPr lang="es-PA" sz="7200" b="1" dirty="0" smtClean="0">
                <a:solidFill>
                  <a:srgbClr val="0070C0"/>
                </a:solidFill>
              </a:rPr>
              <a:t>Muchas Gracias</a:t>
            </a:r>
          </a:p>
        </p:txBody>
      </p:sp>
      <p:sp>
        <p:nvSpPr>
          <p:cNvPr id="40963" name="Subtitle 5"/>
          <p:cNvSpPr>
            <a:spLocks noGrp="1"/>
          </p:cNvSpPr>
          <p:nvPr>
            <p:ph type="subTitle" idx="1"/>
          </p:nvPr>
        </p:nvSpPr>
        <p:spPr>
          <a:xfrm>
            <a:off x="0" y="1951038"/>
            <a:ext cx="9144000" cy="2087562"/>
          </a:xfrm>
        </p:spPr>
        <p:txBody>
          <a:bodyPr>
            <a:noAutofit/>
          </a:bodyPr>
          <a:lstStyle/>
          <a:p>
            <a:pPr eaLnBrk="1" hangingPunct="1"/>
            <a:r>
              <a:rPr lang="en-US" sz="3600" b="1" dirty="0" smtClean="0">
                <a:solidFill>
                  <a:srgbClr val="C00000"/>
                </a:solidFill>
              </a:rPr>
              <a:t>fundacionsoycapaz@yahoo.com</a:t>
            </a:r>
          </a:p>
          <a:p>
            <a:pPr eaLnBrk="1" hangingPunct="1"/>
            <a:r>
              <a:rPr lang="en-US" sz="3600" b="1" dirty="0" smtClean="0">
                <a:solidFill>
                  <a:srgbClr val="C00000"/>
                </a:solidFill>
              </a:rPr>
              <a:t>www.fundacionsoycapaz.org</a:t>
            </a:r>
          </a:p>
          <a:p>
            <a:pPr eaLnBrk="1" hangingPunct="1"/>
            <a:r>
              <a:rPr lang="es-PA" sz="3600" b="1" dirty="0" smtClean="0">
                <a:solidFill>
                  <a:srgbClr val="C00000"/>
                </a:solidFill>
              </a:rPr>
              <a:t>Síguenos</a:t>
            </a:r>
            <a:r>
              <a:rPr lang="en-US" sz="3600" b="1" dirty="0" smtClean="0">
                <a:solidFill>
                  <a:srgbClr val="C00000"/>
                </a:solidFill>
              </a:rPr>
              <a:t> en Facebook y Twitter: fundacionsoycapaz </a:t>
            </a:r>
          </a:p>
          <a:p>
            <a:pPr eaLnBrk="1" hangingPunct="1"/>
            <a:r>
              <a:rPr lang="en-US" sz="4800" b="1" dirty="0" smtClean="0">
                <a:solidFill>
                  <a:srgbClr val="C00000"/>
                </a:solidFill>
              </a:rPr>
              <a:t>507-226-4227</a:t>
            </a:r>
          </a:p>
          <a:p>
            <a:pPr eaLnBrk="1" hangingPunct="1"/>
            <a:endParaRPr lang="en-US" b="1" dirty="0" smtClean="0">
              <a:solidFill>
                <a:srgbClr val="C00000"/>
              </a:solidFill>
            </a:endParaRPr>
          </a:p>
          <a:p>
            <a:pPr eaLnBrk="1" hangingPunct="1"/>
            <a:endParaRPr lang="es-PA" b="1" dirty="0" smtClean="0">
              <a:solidFill>
                <a:srgbClr val="C00000"/>
              </a:solidFill>
            </a:endParaRPr>
          </a:p>
        </p:txBody>
      </p:sp>
      <p:pic>
        <p:nvPicPr>
          <p:cNvPr id="40964" name="Picture 7" descr="LOGO"/>
          <p:cNvPicPr>
            <a:picLocks noChangeAspect="1" noChangeArrowheads="1"/>
          </p:cNvPicPr>
          <p:nvPr/>
        </p:nvPicPr>
        <p:blipFill>
          <a:blip r:embed="rId2" cstate="print"/>
          <a:srcRect/>
          <a:stretch>
            <a:fillRect/>
          </a:stretch>
        </p:blipFill>
        <p:spPr bwMode="auto">
          <a:xfrm>
            <a:off x="6665913" y="4724400"/>
            <a:ext cx="2478087" cy="2133600"/>
          </a:xfrm>
          <a:prstGeom prst="rect">
            <a:avLst/>
          </a:prstGeom>
          <a:noFill/>
          <a:ln w="9525" algn="in">
            <a:noFill/>
            <a:miter lim="800000"/>
            <a:headEnd/>
            <a:tailEnd/>
          </a:ln>
        </p:spPr>
      </p:pic>
      <p:pic>
        <p:nvPicPr>
          <p:cNvPr id="40965" name="Picture 7" descr="LOGO"/>
          <p:cNvPicPr>
            <a:picLocks noChangeAspect="1" noChangeArrowheads="1"/>
          </p:cNvPicPr>
          <p:nvPr/>
        </p:nvPicPr>
        <p:blipFill>
          <a:blip r:embed="rId2" cstate="print"/>
          <a:srcRect/>
          <a:stretch>
            <a:fillRect/>
          </a:stretch>
        </p:blipFill>
        <p:spPr bwMode="auto">
          <a:xfrm>
            <a:off x="0" y="4648200"/>
            <a:ext cx="2566988" cy="2209800"/>
          </a:xfrm>
          <a:prstGeom prst="rect">
            <a:avLst/>
          </a:prstGeom>
          <a:noFill/>
          <a:ln w="9525" algn="in">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2535039"/>
            <a:ext cx="7772400" cy="1470025"/>
          </a:xfrm>
        </p:spPr>
        <p:txBody>
          <a:bodyPr>
            <a:normAutofit fontScale="90000"/>
          </a:bodyPr>
          <a:lstStyle/>
          <a:p>
            <a:r>
              <a:rPr lang="es-ES" b="1" i="1" dirty="0" smtClean="0">
                <a:solidFill>
                  <a:schemeClr val="accent4">
                    <a:lumMod val="75000"/>
                  </a:schemeClr>
                </a:solidFill>
              </a:rPr>
              <a:t>“Cuanto mayor sea la experiencia del aprendizaje mediado y más pronto se someta al niño a dicha experiencia, mayor será la capacidad del organismo de ser modificado”.</a:t>
            </a:r>
            <a:r>
              <a:rPr lang="es-ES" i="1" dirty="0">
                <a:solidFill>
                  <a:schemeClr val="accent4">
                    <a:lumMod val="75000"/>
                  </a:schemeClr>
                </a:solidFill>
              </a:rPr>
              <a:t/>
            </a:r>
            <a:br>
              <a:rPr lang="es-ES" i="1" dirty="0">
                <a:solidFill>
                  <a:schemeClr val="accent4">
                    <a:lumMod val="75000"/>
                  </a:schemeClr>
                </a:solidFill>
              </a:rPr>
            </a:br>
            <a:r>
              <a:rPr lang="es-ES" i="1" dirty="0" smtClean="0">
                <a:solidFill>
                  <a:schemeClr val="accent4">
                    <a:lumMod val="75000"/>
                  </a:schemeClr>
                </a:solidFill>
              </a:rPr>
              <a:t>                                     </a:t>
            </a:r>
            <a:r>
              <a:rPr lang="es-ES" sz="3600" i="1" dirty="0" smtClean="0">
                <a:solidFill>
                  <a:schemeClr val="accent4">
                    <a:lumMod val="75000"/>
                  </a:schemeClr>
                </a:solidFill>
              </a:rPr>
              <a:t>R. </a:t>
            </a:r>
            <a:r>
              <a:rPr lang="es-ES" sz="3600" i="1" dirty="0" smtClean="0">
                <a:solidFill>
                  <a:schemeClr val="accent4">
                    <a:lumMod val="75000"/>
                  </a:schemeClr>
                </a:solidFill>
              </a:rPr>
              <a:t>Feuerstein</a:t>
            </a:r>
            <a:r>
              <a:rPr lang="es-ES" sz="3600" i="1" dirty="0" smtClean="0">
                <a:solidFill>
                  <a:schemeClr val="accent4">
                    <a:lumMod val="75000"/>
                  </a:schemeClr>
                </a:solidFill>
              </a:rPr>
              <a:t> (1973)</a:t>
            </a:r>
            <a:br>
              <a:rPr lang="es-ES" sz="3600" i="1" dirty="0" smtClean="0">
                <a:solidFill>
                  <a:schemeClr val="accent4">
                    <a:lumMod val="75000"/>
                  </a:schemeClr>
                </a:solidFill>
              </a:rPr>
            </a:br>
            <a:endParaRPr lang="es-PA" i="1" dirty="0">
              <a:solidFill>
                <a:schemeClr val="accent4">
                  <a:lumMod val="75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pPr algn="ctr"/>
            <a:r>
              <a:rPr lang="es-ES" sz="6000" b="1" dirty="0">
                <a:solidFill>
                  <a:srgbClr val="0070C0"/>
                </a:solidFill>
              </a:rPr>
              <a:t>El diagrama de la EAM</a:t>
            </a:r>
          </a:p>
        </p:txBody>
      </p:sp>
      <p:sp>
        <p:nvSpPr>
          <p:cNvPr id="3" name="2 Marcador de contenido"/>
          <p:cNvSpPr>
            <a:spLocks noGrp="1"/>
          </p:cNvSpPr>
          <p:nvPr>
            <p:ph type="subTitle" idx="1"/>
          </p:nvPr>
        </p:nvSpPr>
        <p:spPr/>
        <p:txBody>
          <a:bodyPr>
            <a:noAutofit/>
          </a:bodyPr>
          <a:lstStyle/>
          <a:p>
            <a:pPr>
              <a:buNone/>
            </a:pPr>
            <a:r>
              <a:rPr lang="es-ES" sz="8000" dirty="0" smtClean="0"/>
              <a:t>E</a:t>
            </a:r>
            <a:r>
              <a:rPr lang="es-ES" sz="6000" dirty="0" smtClean="0"/>
              <a:t>   </a:t>
            </a:r>
            <a:r>
              <a:rPr lang="es-ES" sz="4000" b="1" dirty="0" smtClean="0">
                <a:solidFill>
                  <a:srgbClr val="FF0000"/>
                </a:solidFill>
              </a:rPr>
              <a:t>M</a:t>
            </a:r>
            <a:r>
              <a:rPr lang="es-ES" sz="6000" b="1" dirty="0" smtClean="0">
                <a:solidFill>
                  <a:srgbClr val="FF0000"/>
                </a:solidFill>
              </a:rPr>
              <a:t> </a:t>
            </a:r>
            <a:r>
              <a:rPr lang="es-ES" sz="6000" dirty="0" smtClean="0"/>
              <a:t>      </a:t>
            </a:r>
            <a:r>
              <a:rPr lang="es-ES" sz="8000" dirty="0" smtClean="0"/>
              <a:t>O</a:t>
            </a:r>
            <a:r>
              <a:rPr lang="es-ES" sz="6000" dirty="0" smtClean="0"/>
              <a:t>    </a:t>
            </a:r>
            <a:r>
              <a:rPr lang="es-ES" sz="4000" b="1" dirty="0" smtClean="0">
                <a:solidFill>
                  <a:srgbClr val="FF0000"/>
                </a:solidFill>
              </a:rPr>
              <a:t>M</a:t>
            </a:r>
            <a:r>
              <a:rPr lang="es-ES" sz="6000" dirty="0" smtClean="0"/>
              <a:t>      </a:t>
            </a:r>
            <a:r>
              <a:rPr lang="es-ES" sz="8000" dirty="0" smtClean="0"/>
              <a:t>R</a:t>
            </a:r>
            <a:endParaRPr lang="es-ES" sz="8000" dirty="0"/>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ES" sz="4800" b="1" dirty="0" smtClean="0">
                <a:solidFill>
                  <a:srgbClr val="0070C0"/>
                </a:solidFill>
              </a:rPr>
              <a:t>Teoría de la </a:t>
            </a:r>
            <a:r>
              <a:rPr lang="es-ES" sz="4800" b="1" dirty="0" smtClean="0">
                <a:solidFill>
                  <a:srgbClr val="0070C0"/>
                </a:solidFill>
              </a:rPr>
              <a:t>Modificabilidad</a:t>
            </a:r>
            <a:r>
              <a:rPr lang="es-ES" sz="4800" b="1" dirty="0" smtClean="0">
                <a:solidFill>
                  <a:srgbClr val="0070C0"/>
                </a:solidFill>
              </a:rPr>
              <a:t> Estructural Cognitiva</a:t>
            </a:r>
            <a:endParaRPr lang="es-ES" sz="4800" b="1" dirty="0">
              <a:solidFill>
                <a:srgbClr val="0070C0"/>
              </a:solidFill>
            </a:endParaRPr>
          </a:p>
        </p:txBody>
      </p:sp>
      <p:sp>
        <p:nvSpPr>
          <p:cNvPr id="3" name="2 Marcador de contenido"/>
          <p:cNvSpPr>
            <a:spLocks noGrp="1"/>
          </p:cNvSpPr>
          <p:nvPr>
            <p:ph idx="1"/>
          </p:nvPr>
        </p:nvSpPr>
        <p:spPr/>
        <p:txBody>
          <a:bodyPr>
            <a:normAutofit/>
          </a:bodyPr>
          <a:lstStyle/>
          <a:p>
            <a:r>
              <a:rPr lang="es-ES" sz="4000" b="1" dirty="0" smtClean="0">
                <a:solidFill>
                  <a:schemeClr val="bg2">
                    <a:lumMod val="50000"/>
                  </a:schemeClr>
                </a:solidFill>
              </a:rPr>
              <a:t>Reconoce las </a:t>
            </a:r>
            <a:r>
              <a:rPr lang="es-ES" sz="4000" b="1" dirty="0">
                <a:solidFill>
                  <a:schemeClr val="bg2">
                    <a:lumMod val="50000"/>
                  </a:schemeClr>
                </a:solidFill>
              </a:rPr>
              <a:t>diferencias </a:t>
            </a:r>
            <a:r>
              <a:rPr lang="es-ES" sz="4000" b="1" dirty="0" smtClean="0">
                <a:solidFill>
                  <a:schemeClr val="bg2">
                    <a:lumMod val="50000"/>
                  </a:schemeClr>
                </a:solidFill>
              </a:rPr>
              <a:t>individuales.</a:t>
            </a:r>
          </a:p>
          <a:p>
            <a:r>
              <a:rPr lang="es-ES" sz="4000" b="1" dirty="0" smtClean="0">
                <a:solidFill>
                  <a:schemeClr val="bg2">
                    <a:lumMod val="50000"/>
                  </a:schemeClr>
                </a:solidFill>
              </a:rPr>
              <a:t>Considera </a:t>
            </a:r>
            <a:r>
              <a:rPr lang="es-ES" sz="4000" b="1" dirty="0">
                <a:solidFill>
                  <a:schemeClr val="bg2">
                    <a:lumMod val="50000"/>
                  </a:schemeClr>
                </a:solidFill>
              </a:rPr>
              <a:t>que a través de una adecuada mediación se puede compensar, rehabilitar, mediar o intervenir en cualquier momento de  la vida del individuo</a:t>
            </a:r>
            <a:r>
              <a:rPr lang="es-ES" sz="4000" b="1" dirty="0" smtClean="0">
                <a:solidFill>
                  <a:schemeClr val="bg2">
                    <a:lumMod val="50000"/>
                  </a:schemeClr>
                </a:solidFill>
              </a:rPr>
              <a:t>.</a:t>
            </a:r>
            <a:endParaRPr lang="es-ES" sz="4000" b="1" dirty="0" smtClean="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ES" sz="4800" b="1" dirty="0" smtClean="0">
                <a:solidFill>
                  <a:srgbClr val="0070C0"/>
                </a:solidFill>
              </a:rPr>
              <a:t>Teoría de la </a:t>
            </a:r>
            <a:r>
              <a:rPr lang="es-ES" sz="4800" b="1" dirty="0" smtClean="0">
                <a:solidFill>
                  <a:srgbClr val="0070C0"/>
                </a:solidFill>
              </a:rPr>
              <a:t>Modificabilidad</a:t>
            </a:r>
            <a:r>
              <a:rPr lang="es-ES" sz="4800" b="1" dirty="0" smtClean="0">
                <a:solidFill>
                  <a:srgbClr val="0070C0"/>
                </a:solidFill>
              </a:rPr>
              <a:t> Estructural Cognitiva</a:t>
            </a:r>
            <a:endParaRPr lang="es-ES" sz="4800" b="1" dirty="0">
              <a:solidFill>
                <a:srgbClr val="0070C0"/>
              </a:solidFill>
            </a:endParaRPr>
          </a:p>
        </p:txBody>
      </p:sp>
      <p:sp>
        <p:nvSpPr>
          <p:cNvPr id="3" name="2 Marcador de contenido"/>
          <p:cNvSpPr>
            <a:spLocks noGrp="1"/>
          </p:cNvSpPr>
          <p:nvPr>
            <p:ph idx="1"/>
          </p:nvPr>
        </p:nvSpPr>
        <p:spPr/>
        <p:txBody>
          <a:bodyPr>
            <a:normAutofit/>
          </a:bodyPr>
          <a:lstStyle/>
          <a:p>
            <a:r>
              <a:rPr lang="es-ES" sz="5400" b="1" dirty="0" smtClean="0">
                <a:solidFill>
                  <a:schemeClr val="bg2">
                    <a:lumMod val="50000"/>
                  </a:schemeClr>
                </a:solidFill>
              </a:rPr>
              <a:t>Reconoce </a:t>
            </a:r>
            <a:r>
              <a:rPr lang="es-ES" sz="5400" b="1" dirty="0">
                <a:solidFill>
                  <a:schemeClr val="bg2">
                    <a:lumMod val="50000"/>
                  </a:schemeClr>
                </a:solidFill>
              </a:rPr>
              <a:t>sus fortalezas y debilidades, sin que éstas últimas impidan la capacidad de ser modificados</a:t>
            </a:r>
            <a:r>
              <a:rPr lang="es-ES" sz="5400" b="1" dirty="0" smtClean="0">
                <a:solidFill>
                  <a:schemeClr val="bg2">
                    <a:lumMod val="50000"/>
                  </a:schemeClr>
                </a:solidFill>
              </a:rPr>
              <a:t>.</a:t>
            </a:r>
            <a:endParaRPr lang="es-ES" sz="5400" b="1" dirty="0">
              <a:solidFill>
                <a:schemeClr val="bg2">
                  <a:lumMod val="50000"/>
                </a:schemeClr>
              </a:solidFill>
            </a:endParaRP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6000" b="1" dirty="0" smtClean="0">
                <a:solidFill>
                  <a:srgbClr val="0070C0"/>
                </a:solidFill>
              </a:rPr>
              <a:t>Estilos de Aprendizaje</a:t>
            </a:r>
            <a:endParaRPr lang="es-ES" sz="6000" b="1" dirty="0">
              <a:solidFill>
                <a:srgbClr val="0070C0"/>
              </a:solidFill>
            </a:endParaRPr>
          </a:p>
        </p:txBody>
      </p:sp>
      <p:sp>
        <p:nvSpPr>
          <p:cNvPr id="3" name="2 Marcador de contenido"/>
          <p:cNvSpPr>
            <a:spLocks noGrp="1"/>
          </p:cNvSpPr>
          <p:nvPr>
            <p:ph idx="1"/>
          </p:nvPr>
        </p:nvSpPr>
        <p:spPr/>
        <p:txBody>
          <a:bodyPr>
            <a:normAutofit/>
          </a:bodyPr>
          <a:lstStyle/>
          <a:p>
            <a:r>
              <a:rPr lang="es-ES" sz="4000" b="1" dirty="0" smtClean="0">
                <a:solidFill>
                  <a:schemeClr val="bg2">
                    <a:lumMod val="50000"/>
                  </a:schemeClr>
                </a:solidFill>
              </a:rPr>
              <a:t>Estrategias que cada uno utiliza para aprender.</a:t>
            </a:r>
          </a:p>
          <a:p>
            <a:r>
              <a:rPr lang="es-ES" sz="4000" b="1" dirty="0" smtClean="0">
                <a:solidFill>
                  <a:schemeClr val="bg2">
                    <a:lumMod val="50000"/>
                  </a:schemeClr>
                </a:solidFill>
              </a:rPr>
              <a:t>Son los rasgos  cognitivos, afectivos y fisiológicos que sirven como indicadores de cómo los alumnos perciben y responden a sus ambientes de aprendizaje. </a:t>
            </a:r>
          </a:p>
        </p:txBody>
      </p:sp>
      <p:pic>
        <p:nvPicPr>
          <p:cNvPr id="4" name="Picture 7" descr="LOGO"/>
          <p:cNvPicPr>
            <a:picLocks noChangeAspect="1" noChangeArrowheads="1"/>
          </p:cNvPicPr>
          <p:nvPr/>
        </p:nvPicPr>
        <p:blipFill>
          <a:blip r:embed="rId3" cstate="print"/>
          <a:srcRect/>
          <a:stretch>
            <a:fillRect/>
          </a:stretch>
        </p:blipFill>
        <p:spPr bwMode="auto">
          <a:xfrm>
            <a:off x="7427913" y="5380038"/>
            <a:ext cx="1716087" cy="1477962"/>
          </a:xfrm>
          <a:prstGeom prst="rect">
            <a:avLst/>
          </a:prstGeom>
          <a:noFill/>
          <a:ln w="9525" algn="in">
            <a:noFill/>
            <a:miter lim="800000"/>
            <a:headEnd/>
            <a:tailEnd/>
          </a:ln>
        </p:spPr>
      </p:pic>
    </p:spTree>
  </p:cSld>
  <p:clrMapOvr>
    <a:masterClrMapping/>
  </p:clrMapOvr>
  <p:transition>
    <p:pull dir="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207</TotalTime>
  <Words>2062</Words>
  <Application>Microsoft Office PowerPoint</Application>
  <PresentationFormat>On-screen Show (4:3)</PresentationFormat>
  <Paragraphs>196</Paragraphs>
  <Slides>46</Slides>
  <Notes>44</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Office Theme</vt:lpstr>
      <vt:lpstr>Mediación y estilos de aprendizaje de los alumnos con autismo</vt:lpstr>
      <vt:lpstr>Mediación</vt:lpstr>
      <vt:lpstr>¿Quién es un Mediador?</vt:lpstr>
      <vt:lpstr>¿Quién es un Mediador?</vt:lpstr>
      <vt:lpstr>“Cuanto mayor sea la experiencia del aprendizaje mediado y más pronto se someta al niño a dicha experiencia, mayor será la capacidad del organismo de ser modificado”.                                      R. Feuerstein (1973) </vt:lpstr>
      <vt:lpstr>El diagrama de la EAM</vt:lpstr>
      <vt:lpstr>Teoría de la Modificabilidad Estructural Cognitiva</vt:lpstr>
      <vt:lpstr>Teoría de la Modificabilidad Estructural Cognitiva</vt:lpstr>
      <vt:lpstr>Estilos de Aprendizaje</vt:lpstr>
      <vt:lpstr>Estilos de Aprendizaje</vt:lpstr>
      <vt:lpstr>¿Para qué nos sirve descubrir los estilos de aprendizaje de los alumnos?</vt:lpstr>
      <vt:lpstr>Autores que han estudiado los estilos de aprendizaje</vt:lpstr>
      <vt:lpstr>Autores que han estudiado los estilos de aprendizaje</vt:lpstr>
      <vt:lpstr>¿Cómo aprenden los alumnos dentro del Espectro Autista?</vt:lpstr>
      <vt:lpstr>¿Cómo atienden los alumnos dentro del Espectro Autista?</vt:lpstr>
      <vt:lpstr>¿Cómo atienden los alumnos dentro del Espectro Autista?</vt:lpstr>
      <vt:lpstr>¿Cómo perciben los alumnos dentro del Espectro Autista?</vt:lpstr>
      <vt:lpstr>¿Cómo perciben los alumnos dentro del Espectro Autista?</vt:lpstr>
      <vt:lpstr>¿Cómo perciben los alumnos dentro del Espectro Autista?</vt:lpstr>
      <vt:lpstr>¿Cómo perciben los alumnos dentro del Espectro Autista?</vt:lpstr>
      <vt:lpstr>¿Cómo aprenden los alumnos dentro del Espectro Autista?</vt:lpstr>
      <vt:lpstr>¿Cómo aprenden los alumnos dentro del Espectro Autista?</vt:lpstr>
      <vt:lpstr>¿Cómo aprenden los alumnos dentro del Espectro Autista?</vt:lpstr>
      <vt:lpstr>¿Cómo aprenden los alumnos dentro del Espectro Autista?</vt:lpstr>
      <vt:lpstr>Características de un buen mediador</vt:lpstr>
      <vt:lpstr>Características de un buen mediador</vt:lpstr>
      <vt:lpstr>Características de un buen mediador</vt:lpstr>
      <vt:lpstr>Características de un buen mediador</vt:lpstr>
      <vt:lpstr>Características de un buen mediador</vt:lpstr>
      <vt:lpstr>Características de un buen mediador</vt:lpstr>
      <vt:lpstr>Características de un buen mediador</vt:lpstr>
      <vt:lpstr>Características de un buen mediador</vt:lpstr>
      <vt:lpstr>Características de un buen mediador</vt:lpstr>
      <vt:lpstr>Características de un buen mediador</vt:lpstr>
      <vt:lpstr>Características de un buen mediador</vt:lpstr>
      <vt:lpstr>Características de un buen mediador</vt:lpstr>
      <vt:lpstr>Características de un buen mediador</vt:lpstr>
      <vt:lpstr>Características de un buen mediador</vt:lpstr>
      <vt:lpstr>Características de un buen mediador</vt:lpstr>
      <vt:lpstr>A modo de conclusión</vt:lpstr>
      <vt:lpstr>A modo de conclusión</vt:lpstr>
      <vt:lpstr>Trabajemos con sus fortalezas</vt:lpstr>
      <vt:lpstr>Trabajemos con sus fortalezas</vt:lpstr>
      <vt:lpstr>Trabajemos con sus fortalezas</vt:lpstr>
      <vt:lpstr>Trabajemos con sus fortalezas</vt:lpstr>
      <vt:lpstr>Muchas Gracias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Mediación y estilos de aprendizaje de los alumnos con autismo</dc:title>
  <dc:creator>Viana Falconett</dc:creator>
  <cp:lastModifiedBy>user</cp:lastModifiedBy>
  <cp:revision>32</cp:revision>
  <dcterms:created xsi:type="dcterms:W3CDTF">2009-09-30T21:42:00Z</dcterms:created>
  <dcterms:modified xsi:type="dcterms:W3CDTF">2010-08-12T17:31:42Z</dcterms:modified>
</cp:coreProperties>
</file>