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8A7F9-CF32-451A-878A-1310AF62654E}" type="datetimeFigureOut">
              <a:rPr lang="es-PA" smtClean="0"/>
              <a:pPr/>
              <a:t>09/24/2011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0120C-B879-4428-AB31-D8EFF53B202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404664"/>
            <a:ext cx="9144000" cy="93610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V Simposio de Autismo y Patologías Afines</a:t>
            </a:r>
            <a:r>
              <a:rPr lang="es-ES" sz="4800" b="1" dirty="0" smtClean="0">
                <a:solidFill>
                  <a:schemeClr val="tx2"/>
                </a:solidFill>
              </a:rPr>
              <a:t> </a:t>
            </a:r>
            <a:endParaRPr lang="es-PA" sz="3200" b="1" dirty="0" smtClean="0">
              <a:solidFill>
                <a:schemeClr val="tx2"/>
              </a:solidFill>
            </a:endParaRPr>
          </a:p>
        </p:txBody>
      </p:sp>
      <p:sp>
        <p:nvSpPr>
          <p:cNvPr id="4" name="6 Subtítulo"/>
          <p:cNvSpPr>
            <a:spLocks noGrp="1"/>
          </p:cNvSpPr>
          <p:nvPr>
            <p:ph type="subTitle" idx="1"/>
          </p:nvPr>
        </p:nvSpPr>
        <p:spPr>
          <a:xfrm>
            <a:off x="0" y="5229200"/>
            <a:ext cx="9144000" cy="935508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</a:pPr>
            <a:r>
              <a:rPr lang="es-ES_tradnl" sz="2000" b="1" dirty="0" smtClean="0">
                <a:solidFill>
                  <a:srgbClr val="0070C0"/>
                </a:solidFill>
              </a:rPr>
              <a:t>Dr. Dennis </a:t>
            </a:r>
            <a:r>
              <a:rPr lang="es-ES_tradnl" sz="2000" b="1" dirty="0" err="1" smtClean="0">
                <a:solidFill>
                  <a:srgbClr val="0070C0"/>
                </a:solidFill>
              </a:rPr>
              <a:t>Cardoze</a:t>
            </a:r>
            <a:endParaRPr lang="es-ES_tradnl" sz="2000" b="1" dirty="0" smtClean="0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es-ES_tradnl" sz="1800" b="1" dirty="0" smtClean="0">
                <a:solidFill>
                  <a:srgbClr val="0070C0"/>
                </a:solidFill>
              </a:rPr>
              <a:t>01 </a:t>
            </a:r>
            <a:r>
              <a:rPr lang="es-ES_tradnl" sz="1800" b="1" dirty="0" smtClean="0">
                <a:solidFill>
                  <a:srgbClr val="0070C0"/>
                </a:solidFill>
              </a:rPr>
              <a:t>de </a:t>
            </a:r>
            <a:r>
              <a:rPr lang="es-ES_tradnl" sz="1800" b="1" dirty="0" smtClean="0">
                <a:solidFill>
                  <a:srgbClr val="0070C0"/>
                </a:solidFill>
              </a:rPr>
              <a:t>Octubre</a:t>
            </a:r>
            <a:r>
              <a:rPr lang="es-ES_tradnl" sz="1800" b="1" dirty="0" smtClean="0">
                <a:solidFill>
                  <a:srgbClr val="0070C0"/>
                </a:solidFill>
              </a:rPr>
              <a:t> </a:t>
            </a:r>
            <a:r>
              <a:rPr lang="es-ES_tradnl" sz="1800" b="1" dirty="0" smtClean="0">
                <a:solidFill>
                  <a:srgbClr val="0070C0"/>
                </a:solidFill>
              </a:rPr>
              <a:t>de 2011</a:t>
            </a: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0" y="2780928"/>
            <a:ext cx="91440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2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“Diagnóstico del Autismo Infantil</a:t>
            </a:r>
            <a:endParaRPr lang="es-ES" sz="2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ES" sz="2800" b="1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Instrumentos de Evaluación”</a:t>
            </a:r>
            <a:endParaRPr kumimoji="0" lang="es-PA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Autismo </a:t>
            </a:r>
            <a:r>
              <a:rPr lang="es-ES" sz="3600" b="1" dirty="0" smtClean="0">
                <a:solidFill>
                  <a:schemeClr val="tx2"/>
                </a:solidFill>
              </a:rPr>
              <a:t>Asociado </a:t>
            </a:r>
            <a:r>
              <a:rPr lang="es-ES" sz="3600" b="1" dirty="0" smtClean="0">
                <a:solidFill>
                  <a:schemeClr val="tx2"/>
                </a:solidFill>
              </a:rPr>
              <a:t>a </a:t>
            </a:r>
            <a:r>
              <a:rPr lang="es-ES" sz="3600" b="1" dirty="0" smtClean="0">
                <a:solidFill>
                  <a:schemeClr val="tx2"/>
                </a:solidFill>
              </a:rPr>
              <a:t>Síndromes Genéticos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</a:t>
            </a:r>
            <a:r>
              <a:rPr lang="es-ES" sz="2000" dirty="0" smtClean="0">
                <a:solidFill>
                  <a:srgbClr val="0070C0"/>
                </a:solidFill>
              </a:rPr>
              <a:t>	Síndrome de </a:t>
            </a:r>
            <a:r>
              <a:rPr lang="es-ES" sz="2000" dirty="0" err="1" smtClean="0">
                <a:solidFill>
                  <a:srgbClr val="0070C0"/>
                </a:solidFill>
              </a:rPr>
              <a:t>Rett</a:t>
            </a:r>
            <a:endParaRPr lang="es-ES" sz="20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Psicosis </a:t>
            </a:r>
            <a:r>
              <a:rPr lang="es-ES" sz="2000" dirty="0" err="1" smtClean="0">
                <a:solidFill>
                  <a:srgbClr val="0070C0"/>
                </a:solidFill>
              </a:rPr>
              <a:t>desintegrativa</a:t>
            </a:r>
            <a:r>
              <a:rPr lang="es-ES" sz="2000" dirty="0" smtClean="0">
                <a:solidFill>
                  <a:srgbClr val="0070C0"/>
                </a:solidFill>
              </a:rPr>
              <a:t> de la infancia (S. de </a:t>
            </a:r>
            <a:r>
              <a:rPr lang="es-ES" sz="2000" dirty="0" err="1" smtClean="0">
                <a:solidFill>
                  <a:srgbClr val="0070C0"/>
                </a:solidFill>
              </a:rPr>
              <a:t>Heller</a:t>
            </a:r>
            <a:r>
              <a:rPr lang="es-ES" sz="2000" dirty="0" smtClean="0">
                <a:solidFill>
                  <a:srgbClr val="0070C0"/>
                </a:solidFill>
              </a:rPr>
              <a:t>)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Síndrome de </a:t>
            </a:r>
            <a:r>
              <a:rPr lang="es-ES" sz="2000" dirty="0" err="1" smtClean="0">
                <a:solidFill>
                  <a:srgbClr val="0070C0"/>
                </a:solidFill>
              </a:rPr>
              <a:t>Angelman</a:t>
            </a:r>
            <a:endParaRPr lang="es-ES" sz="20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Esclerosis o enfermedad de </a:t>
            </a:r>
            <a:r>
              <a:rPr lang="es-ES" sz="2000" dirty="0" err="1" smtClean="0">
                <a:solidFill>
                  <a:srgbClr val="0070C0"/>
                </a:solidFill>
              </a:rPr>
              <a:t>Bourneville</a:t>
            </a:r>
            <a:endParaRPr lang="es-ES" sz="20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Síndrome de Cromosoma X Frágil o de Martin y Bell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Síndrome de </a:t>
            </a:r>
            <a:r>
              <a:rPr lang="es-ES" sz="2000" dirty="0" err="1" smtClean="0">
                <a:solidFill>
                  <a:srgbClr val="0070C0"/>
                </a:solidFill>
              </a:rPr>
              <a:t>Prader</a:t>
            </a:r>
            <a:r>
              <a:rPr lang="es-ES" sz="2000" dirty="0" smtClean="0">
                <a:solidFill>
                  <a:srgbClr val="0070C0"/>
                </a:solidFill>
              </a:rPr>
              <a:t> – </a:t>
            </a:r>
            <a:r>
              <a:rPr lang="es-ES" sz="2000" dirty="0" err="1" smtClean="0">
                <a:solidFill>
                  <a:srgbClr val="0070C0"/>
                </a:solidFill>
              </a:rPr>
              <a:t>Willi</a:t>
            </a:r>
            <a:endParaRPr lang="es-ES" sz="20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Síndrome de </a:t>
            </a:r>
            <a:r>
              <a:rPr lang="es-ES" sz="2000" dirty="0" err="1" smtClean="0">
                <a:solidFill>
                  <a:srgbClr val="0070C0"/>
                </a:solidFill>
              </a:rPr>
              <a:t>Cornelia</a:t>
            </a:r>
            <a:r>
              <a:rPr lang="es-ES" sz="2000" dirty="0" smtClean="0">
                <a:solidFill>
                  <a:srgbClr val="0070C0"/>
                </a:solidFill>
              </a:rPr>
              <a:t> de </a:t>
            </a:r>
            <a:r>
              <a:rPr lang="es-ES" sz="2000" dirty="0" err="1" smtClean="0">
                <a:solidFill>
                  <a:srgbClr val="0070C0"/>
                </a:solidFill>
              </a:rPr>
              <a:t>Lange</a:t>
            </a:r>
            <a:endParaRPr lang="es-ES" sz="20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Síndrome de </a:t>
            </a:r>
            <a:r>
              <a:rPr lang="es-ES" sz="2000" dirty="0" err="1" smtClean="0">
                <a:solidFill>
                  <a:srgbClr val="0070C0"/>
                </a:solidFill>
              </a:rPr>
              <a:t>Noonan</a:t>
            </a:r>
            <a:endParaRPr lang="es-ES" sz="20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</a:t>
            </a:r>
            <a:r>
              <a:rPr lang="es-ES" sz="2000" dirty="0" err="1" smtClean="0">
                <a:solidFill>
                  <a:srgbClr val="0070C0"/>
                </a:solidFill>
              </a:rPr>
              <a:t>Fenilcetonuria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2800" b="1" dirty="0" smtClean="0">
                <a:solidFill>
                  <a:schemeClr val="tx2"/>
                </a:solidFill>
              </a:rPr>
              <a:t>Inventario de Conductas y Destrezas para Niños con Necesidades Especiales </a:t>
            </a:r>
            <a:r>
              <a:rPr lang="es-ES" sz="2800" b="1" dirty="0" smtClean="0">
                <a:solidFill>
                  <a:schemeClr val="tx2"/>
                </a:solidFill>
              </a:rPr>
              <a:t> (</a:t>
            </a:r>
            <a:r>
              <a:rPr lang="es-ES" sz="2800" b="1" dirty="0" smtClean="0">
                <a:solidFill>
                  <a:schemeClr val="tx2"/>
                </a:solidFill>
              </a:rPr>
              <a:t>ICD)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800" dirty="0" smtClean="0">
                <a:solidFill>
                  <a:srgbClr val="0070C0"/>
                </a:solidFill>
              </a:rPr>
              <a:t> </a:t>
            </a:r>
            <a:r>
              <a:rPr lang="es-ES" sz="2400" b="1" i="1" dirty="0" smtClean="0">
                <a:solidFill>
                  <a:srgbClr val="0070C0"/>
                </a:solidFill>
              </a:rPr>
              <a:t>Áreas funcionales que evalúa:</a:t>
            </a:r>
            <a:endParaRPr lang="es-ES" sz="28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</a:t>
            </a:r>
            <a:r>
              <a:rPr lang="es-ES" sz="2000" dirty="0" smtClean="0">
                <a:solidFill>
                  <a:srgbClr val="0070C0"/>
                </a:solidFill>
              </a:rPr>
              <a:t>	Conducta Emocional  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Trastornos de conducta		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Conducta Social	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Conductas y destrezas de higiene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Conductas de  alimentación    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Conductas y destrezas del vestir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Conductas y destrezas motoras		    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Otras conductas y destrezas adaptativas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Conductas y destrezas lingüísticas  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Conductas y destrezas  de juego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Conductas y destrezas de atención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•	Otras destrezas cognoscitivas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2800" b="1" dirty="0" smtClean="0">
                <a:solidFill>
                  <a:schemeClr val="tx2"/>
                </a:solidFill>
              </a:rPr>
              <a:t>Inventario de Conductas y Destrezas para Niños con Necesidades Especiales </a:t>
            </a:r>
            <a:r>
              <a:rPr lang="es-ES" sz="2800" b="1" dirty="0" smtClean="0">
                <a:solidFill>
                  <a:schemeClr val="tx2"/>
                </a:solidFill>
              </a:rPr>
              <a:t> (</a:t>
            </a:r>
            <a:r>
              <a:rPr lang="es-ES" sz="2800" b="1" dirty="0" smtClean="0">
                <a:solidFill>
                  <a:schemeClr val="tx2"/>
                </a:solidFill>
              </a:rPr>
              <a:t>ICD)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000" b="1" i="1" dirty="0" smtClean="0">
                <a:solidFill>
                  <a:srgbClr val="0070C0"/>
                </a:solidFill>
              </a:rPr>
              <a:t>Descripción del ICD:</a:t>
            </a:r>
            <a:endParaRPr lang="es-ES" sz="2400" b="1" i="1" dirty="0" smtClean="0">
              <a:solidFill>
                <a:srgbClr val="0070C0"/>
              </a:solidFill>
            </a:endParaRPr>
          </a:p>
          <a:p>
            <a:r>
              <a:rPr lang="es-ES" sz="2000" dirty="0" smtClean="0">
                <a:solidFill>
                  <a:srgbClr val="0070C0"/>
                </a:solidFill>
              </a:rPr>
              <a:t>Contiene </a:t>
            </a:r>
            <a:r>
              <a:rPr lang="es-ES" sz="2000" dirty="0" smtClean="0">
                <a:solidFill>
                  <a:srgbClr val="0070C0"/>
                </a:solidFill>
              </a:rPr>
              <a:t>12 áreas de conducta y destrezas para un total de 137 </a:t>
            </a:r>
            <a:r>
              <a:rPr lang="es-ES" sz="2000" dirty="0" smtClean="0">
                <a:solidFill>
                  <a:srgbClr val="0070C0"/>
                </a:solidFill>
              </a:rPr>
              <a:t>ítems.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Los </a:t>
            </a:r>
            <a:r>
              <a:rPr lang="es-ES" sz="2000" dirty="0" smtClean="0">
                <a:solidFill>
                  <a:srgbClr val="0070C0"/>
                </a:solidFill>
              </a:rPr>
              <a:t>ítems se registran según la frecuencia con que se dan en cada niño (nunca o casi nunca, a veces o pocas veces hasta frecuentemente)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Con </a:t>
            </a:r>
            <a:r>
              <a:rPr lang="es-ES" sz="2000" dirty="0" smtClean="0">
                <a:solidFill>
                  <a:srgbClr val="0070C0"/>
                </a:solidFill>
              </a:rPr>
              <a:t>puntajes de 2, 1 y 0 respectivamente. 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Los </a:t>
            </a:r>
            <a:r>
              <a:rPr lang="es-ES" sz="2000" dirty="0" smtClean="0">
                <a:solidFill>
                  <a:srgbClr val="0070C0"/>
                </a:solidFill>
              </a:rPr>
              <a:t>puntajes totales se convierten en una tabla a puntajes indirectos.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Los </a:t>
            </a:r>
            <a:r>
              <a:rPr lang="es-ES" sz="2000" dirty="0" smtClean="0">
                <a:solidFill>
                  <a:srgbClr val="0070C0"/>
                </a:solidFill>
              </a:rPr>
              <a:t>niveles de calificación van desde ausencia de trastorno o trastorno muy leve a leve, moderado, intenso y muy intenso.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2800" b="1" dirty="0" smtClean="0">
                <a:solidFill>
                  <a:schemeClr val="tx2"/>
                </a:solidFill>
              </a:rPr>
              <a:t>Inventario de Conductas y Destrezas para Niños con Necesidades Especiales  (ICD)</a:t>
            </a:r>
            <a:endParaRPr lang="es-ES" sz="28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7920880" cy="4824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400" dirty="0" smtClean="0">
                <a:solidFill>
                  <a:srgbClr val="0070C0"/>
                </a:solidFill>
              </a:rPr>
              <a:t> </a:t>
            </a:r>
            <a:r>
              <a:rPr lang="es-ES" sz="2000" b="1" i="1" dirty="0" smtClean="0">
                <a:solidFill>
                  <a:srgbClr val="0070C0"/>
                </a:solidFill>
              </a:rPr>
              <a:t>Utilidad del ICD:</a:t>
            </a:r>
            <a:endParaRPr lang="es-ES" sz="2400" b="1" i="1" dirty="0" smtClean="0">
              <a:solidFill>
                <a:srgbClr val="0070C0"/>
              </a:solidFill>
            </a:endParaRPr>
          </a:p>
          <a:p>
            <a:r>
              <a:rPr lang="es-ES" sz="2000" dirty="0" smtClean="0">
                <a:solidFill>
                  <a:srgbClr val="0070C0"/>
                </a:solidFill>
              </a:rPr>
              <a:t>Para </a:t>
            </a:r>
            <a:r>
              <a:rPr lang="es-ES" sz="2000" dirty="0" smtClean="0">
                <a:solidFill>
                  <a:srgbClr val="0070C0"/>
                </a:solidFill>
              </a:rPr>
              <a:t>establecer un perfil general inicial  del niño.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Para </a:t>
            </a:r>
            <a:r>
              <a:rPr lang="es-ES" sz="2000" dirty="0" smtClean="0">
                <a:solidFill>
                  <a:srgbClr val="0070C0"/>
                </a:solidFill>
              </a:rPr>
              <a:t>determinar que otros estudios especializados se deben pedir (de psicometría, de motricidad, de lenguaje, etc.)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Para </a:t>
            </a:r>
            <a:r>
              <a:rPr lang="es-ES" sz="2000" dirty="0" smtClean="0">
                <a:solidFill>
                  <a:srgbClr val="0070C0"/>
                </a:solidFill>
              </a:rPr>
              <a:t>seguimiento de la evolución del niño que está en habilitación.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Escala de Síntomas del Espectro Autista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7920880" cy="4824536"/>
          </a:xfrm>
        </p:spPr>
        <p:txBody>
          <a:bodyPr>
            <a:noAutofit/>
          </a:bodyPr>
          <a:lstStyle/>
          <a:p>
            <a:r>
              <a:rPr lang="es-ES" sz="2000" dirty="0" smtClean="0">
                <a:solidFill>
                  <a:srgbClr val="0070C0"/>
                </a:solidFill>
              </a:rPr>
              <a:t>Instrumento </a:t>
            </a:r>
            <a:r>
              <a:rPr lang="es-ES" sz="2000" dirty="0" smtClean="0">
                <a:solidFill>
                  <a:srgbClr val="0070C0"/>
                </a:solidFill>
              </a:rPr>
              <a:t>que reúne 35 ítems relacionados con los síntomas del autismo.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Debe </a:t>
            </a:r>
            <a:r>
              <a:rPr lang="es-ES" sz="2000" dirty="0" smtClean="0">
                <a:solidFill>
                  <a:srgbClr val="0070C0"/>
                </a:solidFill>
              </a:rPr>
              <a:t>ser aplicada por el educador especializado, el médico o un miembro del equipo técnico que haya sido instruido en su uso.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Sigue </a:t>
            </a:r>
            <a:r>
              <a:rPr lang="es-ES" sz="2000" dirty="0" smtClean="0">
                <a:solidFill>
                  <a:srgbClr val="0070C0"/>
                </a:solidFill>
              </a:rPr>
              <a:t>una dimensión cuantitativa que va de la ausencia del trastorno hasta la máxima intensidad del mismo.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Se </a:t>
            </a:r>
            <a:r>
              <a:rPr lang="es-ES" sz="2000" dirty="0" smtClean="0">
                <a:solidFill>
                  <a:srgbClr val="0070C0"/>
                </a:solidFill>
              </a:rPr>
              <a:t>le da más peso a ítems que se consideran relacionados con síntomas más característicos.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Escala de Síntomas del Espectro Autista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000" b="1" i="1" dirty="0" smtClean="0">
                <a:solidFill>
                  <a:srgbClr val="0070C0"/>
                </a:solidFill>
              </a:rPr>
              <a:t>Estudio estadístico: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43 </a:t>
            </a:r>
            <a:r>
              <a:rPr lang="es-ES" sz="2000" dirty="0" smtClean="0">
                <a:solidFill>
                  <a:srgbClr val="0070C0"/>
                </a:solidFill>
              </a:rPr>
              <a:t>niños con diagnósticos dentro del espectro autista  y 27 con otros trastornos (retardo mental, triso mía 21, hiperactividad). 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De </a:t>
            </a:r>
            <a:r>
              <a:rPr lang="es-ES" sz="2000" dirty="0" smtClean="0">
                <a:solidFill>
                  <a:srgbClr val="0070C0"/>
                </a:solidFill>
              </a:rPr>
              <a:t>los niños con autismo 36 eran de sexo masculino (83.2%) y 7 de sexo femenino (16.8%). 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Del </a:t>
            </a:r>
            <a:r>
              <a:rPr lang="es-ES" sz="2000" dirty="0" smtClean="0">
                <a:solidFill>
                  <a:srgbClr val="0070C0"/>
                </a:solidFill>
              </a:rPr>
              <a:t>grupo sin autismo 17 (63%). eran de sexo masculino y 10 de sexo femenino (37%).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Los </a:t>
            </a:r>
            <a:r>
              <a:rPr lang="es-ES" sz="2000" dirty="0" smtClean="0">
                <a:solidFill>
                  <a:srgbClr val="0070C0"/>
                </a:solidFill>
              </a:rPr>
              <a:t>niños eran alumnos tanto de escuelas regulares donde estaban incluidos como del IPHE-planta. 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Se </a:t>
            </a:r>
            <a:r>
              <a:rPr lang="es-ES" sz="2000" dirty="0" smtClean="0">
                <a:solidFill>
                  <a:srgbClr val="0070C0"/>
                </a:solidFill>
              </a:rPr>
              <a:t>repartieron inicialmente 100 ejemplares de la escala pero sólo se aceptó para análisis el 70% descartándose un 30% por errores en la aplicación y por carecer de diagnóstico seguro.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Escala de Síntomas del Espectro Autista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2565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400" b="1" i="1" dirty="0" smtClean="0">
                <a:solidFill>
                  <a:srgbClr val="0070C0"/>
                </a:solidFill>
              </a:rPr>
              <a:t>Estudio estadístico:</a:t>
            </a:r>
          </a:p>
          <a:p>
            <a:pPr>
              <a:buNone/>
            </a:pPr>
            <a:r>
              <a:rPr lang="es-ES" sz="2400" dirty="0" smtClean="0">
                <a:solidFill>
                  <a:srgbClr val="0070C0"/>
                </a:solidFill>
              </a:rPr>
              <a:t>	</a:t>
            </a:r>
            <a:r>
              <a:rPr lang="es-ES" sz="2000" dirty="0" smtClean="0">
                <a:solidFill>
                  <a:srgbClr val="0070C0"/>
                </a:solidFill>
              </a:rPr>
              <a:t>Los </a:t>
            </a:r>
            <a:r>
              <a:rPr lang="es-ES" sz="2000" dirty="0" smtClean="0">
                <a:solidFill>
                  <a:srgbClr val="0070C0"/>
                </a:solidFill>
              </a:rPr>
              <a:t>Ítems que diferenciaron significativamente a los niños dentro del espectro autista de los del grupo control fueron</a:t>
            </a:r>
            <a:r>
              <a:rPr lang="es-ES" sz="2000" dirty="0" smtClean="0">
                <a:solidFill>
                  <a:srgbClr val="0070C0"/>
                </a:solidFill>
              </a:rPr>
              <a:t>;</a:t>
            </a:r>
            <a:endParaRPr lang="es-ES" sz="2400" dirty="0" smtClean="0">
              <a:solidFill>
                <a:srgbClr val="0070C0"/>
              </a:solidFill>
            </a:endParaRPr>
          </a:p>
          <a:p>
            <a:r>
              <a:rPr lang="es-ES" sz="2000" dirty="0" smtClean="0">
                <a:solidFill>
                  <a:srgbClr val="0070C0"/>
                </a:solidFill>
              </a:rPr>
              <a:t>No </a:t>
            </a:r>
            <a:r>
              <a:rPr lang="es-ES" sz="2000" dirty="0" smtClean="0">
                <a:solidFill>
                  <a:srgbClr val="0070C0"/>
                </a:solidFill>
              </a:rPr>
              <a:t>se mantiene en una actividad de juego con otros niños.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No </a:t>
            </a:r>
            <a:r>
              <a:rPr lang="es-ES" sz="2000" dirty="0" smtClean="0">
                <a:solidFill>
                  <a:srgbClr val="0070C0"/>
                </a:solidFill>
              </a:rPr>
              <a:t>sabe seguir una dinámica de juego. 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No  </a:t>
            </a:r>
            <a:r>
              <a:rPr lang="es-ES" sz="2000" dirty="0" smtClean="0">
                <a:solidFill>
                  <a:srgbClr val="0070C0"/>
                </a:solidFill>
              </a:rPr>
              <a:t>muestra interés afectivo por otros niños.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Actúa </a:t>
            </a:r>
            <a:r>
              <a:rPr lang="es-ES" sz="2000" dirty="0" smtClean="0">
                <a:solidFill>
                  <a:srgbClr val="0070C0"/>
                </a:solidFill>
              </a:rPr>
              <a:t>delante de otros niños o personas como si estuviese solo (a).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No </a:t>
            </a:r>
            <a:r>
              <a:rPr lang="es-ES" sz="2000" dirty="0" smtClean="0">
                <a:solidFill>
                  <a:srgbClr val="0070C0"/>
                </a:solidFill>
              </a:rPr>
              <a:t>es capaz de entender los intereses, opiniones o necesidades de los demás.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No </a:t>
            </a:r>
            <a:r>
              <a:rPr lang="es-ES" sz="2000" dirty="0" smtClean="0">
                <a:solidFill>
                  <a:srgbClr val="0070C0"/>
                </a:solidFill>
              </a:rPr>
              <a:t>habla y entiende el lenguaje de acuerdo a su edad.  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Se </a:t>
            </a:r>
            <a:r>
              <a:rPr lang="es-ES" sz="2000" dirty="0" smtClean="0">
                <a:solidFill>
                  <a:srgbClr val="0070C0"/>
                </a:solidFill>
              </a:rPr>
              <a:t>comporta como si fuera sordo (a) sin serlo.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Si </a:t>
            </a:r>
            <a:r>
              <a:rPr lang="es-ES" sz="2000" dirty="0" smtClean="0">
                <a:solidFill>
                  <a:srgbClr val="0070C0"/>
                </a:solidFill>
              </a:rPr>
              <a:t>tiene lenguaje, no es capaz de iniciar una conversación espontáneamente.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Se </a:t>
            </a:r>
            <a:r>
              <a:rPr lang="es-ES" sz="2000" dirty="0" smtClean="0">
                <a:solidFill>
                  <a:srgbClr val="0070C0"/>
                </a:solidFill>
              </a:rPr>
              <a:t>apega a objetos inusuales.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No </a:t>
            </a:r>
            <a:r>
              <a:rPr lang="es-ES" sz="2000" dirty="0" smtClean="0">
                <a:solidFill>
                  <a:srgbClr val="0070C0"/>
                </a:solidFill>
              </a:rPr>
              <a:t>le da a los juguetes el uso apropiado.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Escala de Síntomas del Espectro Autista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30963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000" b="1" i="1" dirty="0" smtClean="0">
                <a:solidFill>
                  <a:srgbClr val="0070C0"/>
                </a:solidFill>
              </a:rPr>
              <a:t>Utilidad de la Escala</a:t>
            </a:r>
            <a:r>
              <a:rPr lang="es-ES" sz="2000" b="1" i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endParaRPr lang="es-ES" sz="2000" b="1" i="1" dirty="0" smtClean="0">
              <a:solidFill>
                <a:srgbClr val="0070C0"/>
              </a:solidFill>
            </a:endParaRPr>
          </a:p>
          <a:p>
            <a:r>
              <a:rPr lang="es-ES" sz="2000" dirty="0" smtClean="0">
                <a:solidFill>
                  <a:srgbClr val="0070C0"/>
                </a:solidFill>
              </a:rPr>
              <a:t>Detección </a:t>
            </a:r>
            <a:r>
              <a:rPr lang="es-ES" sz="2000" dirty="0" smtClean="0">
                <a:solidFill>
                  <a:srgbClr val="0070C0"/>
                </a:solidFill>
              </a:rPr>
              <a:t>inicial de posibles casos no diagnosticados.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Complemento </a:t>
            </a:r>
            <a:r>
              <a:rPr lang="es-ES" sz="2000" dirty="0" smtClean="0">
                <a:solidFill>
                  <a:srgbClr val="0070C0"/>
                </a:solidFill>
              </a:rPr>
              <a:t>al diagnóstico clínico.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Seguimiento </a:t>
            </a:r>
            <a:r>
              <a:rPr lang="es-ES" sz="2000" dirty="0" smtClean="0">
                <a:solidFill>
                  <a:srgbClr val="0070C0"/>
                </a:solidFill>
              </a:rPr>
              <a:t>de niños con síntomas de autismo que están bajo tratamiento.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Escala </a:t>
            </a:r>
            <a:r>
              <a:rPr lang="es-ES" sz="3600" b="1" dirty="0" smtClean="0">
                <a:solidFill>
                  <a:schemeClr val="tx2"/>
                </a:solidFill>
              </a:rPr>
              <a:t>de Riesgo de Autismo para </a:t>
            </a:r>
            <a:r>
              <a:rPr lang="es-ES" sz="3600" b="1" dirty="0" smtClean="0">
                <a:solidFill>
                  <a:schemeClr val="tx2"/>
                </a:solidFill>
              </a:rPr>
              <a:t>Niños Menores </a:t>
            </a:r>
            <a:r>
              <a:rPr lang="es-ES" sz="3600" b="1" dirty="0" smtClean="0">
                <a:solidFill>
                  <a:schemeClr val="tx2"/>
                </a:solidFill>
              </a:rPr>
              <a:t>de 18 </a:t>
            </a:r>
            <a:r>
              <a:rPr lang="es-ES" sz="3600" b="1" dirty="0" smtClean="0">
                <a:solidFill>
                  <a:schemeClr val="tx2"/>
                </a:solidFill>
              </a:rPr>
              <a:t>Meses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1800200"/>
          </a:xfrm>
        </p:spPr>
        <p:txBody>
          <a:bodyPr>
            <a:noAutofit/>
          </a:bodyPr>
          <a:lstStyle/>
          <a:p>
            <a:pPr>
              <a:buNone/>
            </a:pPr>
            <a:endParaRPr lang="es-ES" sz="2000" b="1" i="1" dirty="0" smtClean="0">
              <a:solidFill>
                <a:srgbClr val="0070C0"/>
              </a:solidFill>
            </a:endParaRPr>
          </a:p>
          <a:p>
            <a:r>
              <a:rPr lang="es-ES" sz="2000" dirty="0" smtClean="0">
                <a:solidFill>
                  <a:srgbClr val="0070C0"/>
                </a:solidFill>
              </a:rPr>
              <a:t>Es un instrumento destinado a facilitar la detección de niños menores de 18 meses que pueden desarrollar conductas autistas.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Escala </a:t>
            </a:r>
            <a:r>
              <a:rPr lang="es-ES" sz="3600" b="1" dirty="0" smtClean="0">
                <a:solidFill>
                  <a:schemeClr val="tx2"/>
                </a:solidFill>
              </a:rPr>
              <a:t>de Riesgo de Autismo para </a:t>
            </a:r>
            <a:r>
              <a:rPr lang="es-ES" sz="3600" b="1" dirty="0" smtClean="0">
                <a:solidFill>
                  <a:schemeClr val="tx2"/>
                </a:solidFill>
              </a:rPr>
              <a:t>Niños Menores </a:t>
            </a:r>
            <a:r>
              <a:rPr lang="es-ES" sz="3600" b="1" dirty="0" smtClean="0">
                <a:solidFill>
                  <a:schemeClr val="tx2"/>
                </a:solidFill>
              </a:rPr>
              <a:t>de 18 </a:t>
            </a:r>
            <a:r>
              <a:rPr lang="es-ES" sz="3600" b="1" dirty="0" smtClean="0">
                <a:solidFill>
                  <a:schemeClr val="tx2"/>
                </a:solidFill>
              </a:rPr>
              <a:t>Meses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2484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400" b="1" i="1" dirty="0" smtClean="0">
                <a:solidFill>
                  <a:srgbClr val="0070C0"/>
                </a:solidFill>
              </a:rPr>
              <a:t>Descripción:</a:t>
            </a:r>
            <a:endParaRPr lang="es-ES" sz="2400" b="1" i="1" dirty="0" smtClean="0">
              <a:solidFill>
                <a:srgbClr val="0070C0"/>
              </a:solidFill>
            </a:endParaRPr>
          </a:p>
          <a:p>
            <a:r>
              <a:rPr lang="es-ES" sz="2000" dirty="0" smtClean="0">
                <a:solidFill>
                  <a:srgbClr val="0070C0"/>
                </a:solidFill>
              </a:rPr>
              <a:t>Debe </a:t>
            </a:r>
            <a:r>
              <a:rPr lang="es-ES" sz="2000" dirty="0" smtClean="0">
                <a:solidFill>
                  <a:srgbClr val="0070C0"/>
                </a:solidFill>
              </a:rPr>
              <a:t>ser llenado por el profesional examinador haciendo las preguntas a los padres del niño y observando las conductas de éste.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No </a:t>
            </a:r>
            <a:r>
              <a:rPr lang="es-ES" sz="2000" dirty="0" smtClean="0">
                <a:solidFill>
                  <a:srgbClr val="0070C0"/>
                </a:solidFill>
              </a:rPr>
              <a:t>se deben hacer anotaciones al margen de los ítems.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Tratándose </a:t>
            </a:r>
            <a:r>
              <a:rPr lang="es-ES" sz="2000" dirty="0" smtClean="0">
                <a:solidFill>
                  <a:srgbClr val="0070C0"/>
                </a:solidFill>
              </a:rPr>
              <a:t>de respuestas de CIERTO y FALSO, es necesario ser lo más objetivo posible. 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La </a:t>
            </a:r>
            <a:r>
              <a:rPr lang="es-ES" sz="2000" dirty="0" smtClean="0">
                <a:solidFill>
                  <a:srgbClr val="0070C0"/>
                </a:solidFill>
              </a:rPr>
              <a:t>escala se puede aplicar en cualquier momento de la vida del niño antes de los 18 años, pero es más fiable después de los 3 meses de edad. 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Se </a:t>
            </a:r>
            <a:r>
              <a:rPr lang="es-ES" sz="2000" dirty="0" smtClean="0">
                <a:solidFill>
                  <a:srgbClr val="0070C0"/>
                </a:solidFill>
              </a:rPr>
              <a:t>aplican del ítem 1 al 7 hasta los 7 meses; del 1 al 13 hasta los 13 meses; y del 1 al 18 hasta los 18 meses. 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El </a:t>
            </a:r>
            <a:r>
              <a:rPr lang="es-ES" sz="2000" dirty="0" smtClean="0">
                <a:solidFill>
                  <a:srgbClr val="0070C0"/>
                </a:solidFill>
              </a:rPr>
              <a:t>puntaje total es la suma del de cada ítem y debe ser señalado en la tabla de nivel de riesgo que está al final de la escala. 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sz="3600" b="1" dirty="0" err="1" smtClean="0">
                <a:solidFill>
                  <a:schemeClr val="tx2"/>
                </a:solidFill>
              </a:rPr>
              <a:t>Autismo</a:t>
            </a:r>
            <a:r>
              <a:rPr lang="en-US" sz="3600" b="1" dirty="0" smtClean="0">
                <a:solidFill>
                  <a:schemeClr val="tx2"/>
                </a:solidFill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</a:rPr>
              <a:t>P</a:t>
            </a:r>
            <a:r>
              <a:rPr lang="en-US" sz="3600" b="1" dirty="0" err="1" smtClean="0">
                <a:solidFill>
                  <a:schemeClr val="tx2"/>
                </a:solidFill>
              </a:rPr>
              <a:t>rimario</a:t>
            </a:r>
            <a:endParaRPr lang="en-U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solidFill>
                  <a:srgbClr val="0070C0"/>
                </a:solidFill>
              </a:rPr>
              <a:t>Es el autismo que no está asociado a ningún síndrome genético específico y que no es secundario a otra patología.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Escala </a:t>
            </a:r>
            <a:r>
              <a:rPr lang="es-ES" sz="3600" b="1" dirty="0" smtClean="0">
                <a:solidFill>
                  <a:schemeClr val="tx2"/>
                </a:solidFill>
              </a:rPr>
              <a:t>de Riesgo de Autismo para </a:t>
            </a:r>
            <a:r>
              <a:rPr lang="es-ES" sz="3600" b="1" dirty="0" smtClean="0">
                <a:solidFill>
                  <a:schemeClr val="tx2"/>
                </a:solidFill>
              </a:rPr>
              <a:t>Niños Menores </a:t>
            </a:r>
            <a:r>
              <a:rPr lang="es-ES" sz="3600" b="1" dirty="0" smtClean="0">
                <a:solidFill>
                  <a:schemeClr val="tx2"/>
                </a:solidFill>
              </a:rPr>
              <a:t>de 18 </a:t>
            </a:r>
            <a:r>
              <a:rPr lang="es-ES" sz="3600" b="1" dirty="0" smtClean="0">
                <a:solidFill>
                  <a:schemeClr val="tx2"/>
                </a:solidFill>
              </a:rPr>
              <a:t>Meses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924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400" b="1" i="1" dirty="0" smtClean="0">
                <a:solidFill>
                  <a:srgbClr val="0070C0"/>
                </a:solidFill>
              </a:rPr>
              <a:t>Descripción:</a:t>
            </a:r>
            <a:endParaRPr lang="es-ES" sz="24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s-ES" sz="2000" dirty="0" smtClean="0">
              <a:solidFill>
                <a:srgbClr val="0070C0"/>
              </a:solidFill>
            </a:endParaRPr>
          </a:p>
          <a:p>
            <a:r>
              <a:rPr lang="es-ES" sz="2000" dirty="0" smtClean="0">
                <a:solidFill>
                  <a:srgbClr val="0070C0"/>
                </a:solidFill>
              </a:rPr>
              <a:t>Una </a:t>
            </a:r>
            <a:r>
              <a:rPr lang="es-ES" sz="2000" dirty="0" smtClean="0">
                <a:solidFill>
                  <a:srgbClr val="0070C0"/>
                </a:solidFill>
              </a:rPr>
              <a:t>forma recomendada de aplicar la escala es hacerlo según el siguiente cronograma: 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	 - 1ª vez:     a los  7 meses 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	 - 2ª vez:     a los 13 meses </a:t>
            </a:r>
          </a:p>
          <a:p>
            <a:pPr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	 - 3ª vez:     a los 18 meses </a:t>
            </a:r>
          </a:p>
          <a:p>
            <a:pPr>
              <a:buNone/>
            </a:pPr>
            <a:endParaRPr lang="es-ES" sz="2000" dirty="0" smtClean="0">
              <a:solidFill>
                <a:srgbClr val="0070C0"/>
              </a:solidFill>
            </a:endParaRPr>
          </a:p>
          <a:p>
            <a:r>
              <a:rPr lang="es-ES" sz="2000" dirty="0" smtClean="0">
                <a:solidFill>
                  <a:srgbClr val="0070C0"/>
                </a:solidFill>
              </a:rPr>
              <a:t>Ninguna </a:t>
            </a:r>
            <a:r>
              <a:rPr lang="es-ES" sz="2000" dirty="0" smtClean="0">
                <a:solidFill>
                  <a:srgbClr val="0070C0"/>
                </a:solidFill>
              </a:rPr>
              <a:t>de las conductas que aparecen en los ítems se refiere a conductas normales, por lo que el nivel de riesgo de ser un niño con autismo va subiendo a partir de un puntaje de 1 como se ve en la tabla al final de la escala. 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Escala </a:t>
            </a:r>
            <a:r>
              <a:rPr lang="es-ES" sz="3600" b="1" dirty="0" smtClean="0">
                <a:solidFill>
                  <a:schemeClr val="tx2"/>
                </a:solidFill>
              </a:rPr>
              <a:t>de Riesgo de Autismo para </a:t>
            </a:r>
            <a:r>
              <a:rPr lang="es-ES" sz="3600" b="1" dirty="0" smtClean="0">
                <a:solidFill>
                  <a:schemeClr val="tx2"/>
                </a:solidFill>
              </a:rPr>
              <a:t>Niños Menores </a:t>
            </a:r>
            <a:r>
              <a:rPr lang="es-ES" sz="3600" b="1" dirty="0" smtClean="0">
                <a:solidFill>
                  <a:schemeClr val="tx2"/>
                </a:solidFill>
              </a:rPr>
              <a:t>de 18 </a:t>
            </a:r>
            <a:r>
              <a:rPr lang="es-ES" sz="3600" b="1" dirty="0" smtClean="0">
                <a:solidFill>
                  <a:schemeClr val="tx2"/>
                </a:solidFill>
              </a:rPr>
              <a:t>Meses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400" b="1" i="1" dirty="0" smtClean="0">
                <a:solidFill>
                  <a:srgbClr val="0070C0"/>
                </a:solidFill>
              </a:rPr>
              <a:t>Descripción:</a:t>
            </a:r>
            <a:endParaRPr lang="es-ES" sz="2400" b="1" i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s-ES" sz="2000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s-ES" sz="2000" dirty="0" smtClean="0">
              <a:solidFill>
                <a:srgbClr val="0070C0"/>
              </a:solidFill>
            </a:endParaRPr>
          </a:p>
          <a:p>
            <a:r>
              <a:rPr lang="es-ES" sz="2000" dirty="0" smtClean="0">
                <a:solidFill>
                  <a:srgbClr val="0070C0"/>
                </a:solidFill>
              </a:rPr>
              <a:t>Los niños menores de 7 meses con 2 o más ítems positivos, los que están entre 7 y 13 meses con 3 o más ítems positivos y los que tienen entre 13 y 18 meses con 4 o más ítems positivos,  deben ser sometidos a un examen más exhaustivo.</a:t>
            </a:r>
            <a:endParaRPr lang="es-ES" sz="2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Condiciones </a:t>
            </a:r>
            <a:r>
              <a:rPr lang="es-ES" sz="3600" b="1" dirty="0" smtClean="0">
                <a:solidFill>
                  <a:schemeClr val="tx2"/>
                </a:solidFill>
              </a:rPr>
              <a:t>Básicas </a:t>
            </a:r>
            <a:r>
              <a:rPr lang="es-ES" sz="3600" b="1" dirty="0" smtClean="0">
                <a:solidFill>
                  <a:schemeClr val="tx2"/>
                </a:solidFill>
              </a:rPr>
              <a:t>para el </a:t>
            </a:r>
            <a:r>
              <a:rPr lang="es-ES" sz="3600" b="1" dirty="0" smtClean="0">
                <a:solidFill>
                  <a:schemeClr val="tx2"/>
                </a:solidFill>
              </a:rPr>
              <a:t>Diagnóstico </a:t>
            </a:r>
            <a:r>
              <a:rPr lang="es-ES" sz="3600" b="1" dirty="0" smtClean="0">
                <a:solidFill>
                  <a:schemeClr val="tx2"/>
                </a:solidFill>
              </a:rPr>
              <a:t>del </a:t>
            </a:r>
            <a:r>
              <a:rPr lang="es-ES" sz="3600" b="1" dirty="0" smtClean="0">
                <a:solidFill>
                  <a:schemeClr val="tx2"/>
                </a:solidFill>
              </a:rPr>
              <a:t>Autismo </a:t>
            </a:r>
            <a:r>
              <a:rPr lang="es-ES" sz="3600" b="1" dirty="0" smtClean="0">
                <a:solidFill>
                  <a:schemeClr val="tx2"/>
                </a:solidFill>
              </a:rPr>
              <a:t>P</a:t>
            </a:r>
            <a:r>
              <a:rPr lang="es-ES" sz="3600" b="1" dirty="0" smtClean="0">
                <a:solidFill>
                  <a:schemeClr val="tx2"/>
                </a:solidFill>
              </a:rPr>
              <a:t>rimario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003232" cy="2692896"/>
          </a:xfrm>
        </p:spPr>
        <p:txBody>
          <a:bodyPr>
            <a:normAutofit/>
          </a:bodyPr>
          <a:lstStyle/>
          <a:p>
            <a:r>
              <a:rPr lang="es-ES" sz="2000" dirty="0" smtClean="0">
                <a:solidFill>
                  <a:srgbClr val="0070C0"/>
                </a:solidFill>
              </a:rPr>
              <a:t>Que </a:t>
            </a:r>
            <a:r>
              <a:rPr lang="es-ES" sz="2000" dirty="0" smtClean="0">
                <a:solidFill>
                  <a:srgbClr val="0070C0"/>
                </a:solidFill>
              </a:rPr>
              <a:t>los síntomas se hayan manifestado en los primeros tres años de la vida aunque su diagnóstico se haya diferido.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Que </a:t>
            </a:r>
            <a:r>
              <a:rPr lang="es-ES" sz="2000" dirty="0" smtClean="0">
                <a:solidFill>
                  <a:srgbClr val="0070C0"/>
                </a:solidFill>
              </a:rPr>
              <a:t>estén presentes los tres tipos de síntomas aunque con el crecimiento y las terapias su intensidad haya disminuido.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Que </a:t>
            </a:r>
            <a:r>
              <a:rPr lang="es-ES" sz="2000" dirty="0" smtClean="0">
                <a:solidFill>
                  <a:srgbClr val="0070C0"/>
                </a:solidFill>
              </a:rPr>
              <a:t>no se deba a otra patología que explique los síntomas y que tengan un pronostico diferente (autismo asociado a otras patologías)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Criterios de D</a:t>
            </a:r>
            <a:r>
              <a:rPr lang="es-ES" sz="3600" b="1" dirty="0" smtClean="0">
                <a:solidFill>
                  <a:schemeClr val="tx2"/>
                </a:solidFill>
              </a:rPr>
              <a:t>iagnóstico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445624" cy="5328592"/>
          </a:xfrm>
        </p:spPr>
        <p:txBody>
          <a:bodyPr>
            <a:noAutofit/>
          </a:bodyPr>
          <a:lstStyle/>
          <a:p>
            <a:pPr>
              <a:buNone/>
            </a:pPr>
            <a:endParaRPr lang="es-ES" sz="2400" dirty="0" smtClean="0">
              <a:solidFill>
                <a:srgbClr val="0070C0"/>
              </a:solidFill>
            </a:endParaRPr>
          </a:p>
          <a:p>
            <a:r>
              <a:rPr lang="es-ES" sz="2400" dirty="0" smtClean="0">
                <a:solidFill>
                  <a:srgbClr val="0070C0"/>
                </a:solidFill>
              </a:rPr>
              <a:t>Criterio </a:t>
            </a:r>
            <a:r>
              <a:rPr lang="es-ES" sz="2400" dirty="0" smtClean="0">
                <a:solidFill>
                  <a:srgbClr val="0070C0"/>
                </a:solidFill>
              </a:rPr>
              <a:t>cualitativo</a:t>
            </a:r>
            <a:r>
              <a:rPr lang="es-ES" sz="2400" dirty="0" smtClean="0">
                <a:solidFill>
                  <a:srgbClr val="0070C0"/>
                </a:solidFill>
              </a:rPr>
              <a:t>:</a:t>
            </a:r>
          </a:p>
          <a:p>
            <a:pPr lvl="1"/>
            <a:r>
              <a:rPr lang="es-ES" sz="2000" dirty="0" smtClean="0">
                <a:solidFill>
                  <a:srgbClr val="0070C0"/>
                </a:solidFill>
              </a:rPr>
              <a:t> </a:t>
            </a:r>
            <a:r>
              <a:rPr lang="es-ES" sz="2000" dirty="0" smtClean="0">
                <a:solidFill>
                  <a:srgbClr val="0070C0"/>
                </a:solidFill>
              </a:rPr>
              <a:t>Síntomas primarios y secundarios</a:t>
            </a:r>
          </a:p>
          <a:p>
            <a:r>
              <a:rPr lang="es-ES" sz="2400" dirty="0" smtClean="0">
                <a:solidFill>
                  <a:srgbClr val="0070C0"/>
                </a:solidFill>
              </a:rPr>
              <a:t>Criterio </a:t>
            </a:r>
            <a:r>
              <a:rPr lang="es-ES" sz="2400" dirty="0" smtClean="0">
                <a:solidFill>
                  <a:srgbClr val="0070C0"/>
                </a:solidFill>
              </a:rPr>
              <a:t>Cuantitativo: </a:t>
            </a:r>
            <a:endParaRPr lang="es-ES" sz="2400" dirty="0" smtClean="0">
              <a:solidFill>
                <a:srgbClr val="0070C0"/>
              </a:solidFill>
            </a:endParaRPr>
          </a:p>
          <a:p>
            <a:pPr lvl="1"/>
            <a:r>
              <a:rPr lang="es-ES" sz="2000" dirty="0" smtClean="0">
                <a:solidFill>
                  <a:srgbClr val="0070C0"/>
                </a:solidFill>
              </a:rPr>
              <a:t>Continuo </a:t>
            </a:r>
            <a:r>
              <a:rPr lang="es-ES" sz="2000" dirty="0" smtClean="0">
                <a:solidFill>
                  <a:srgbClr val="0070C0"/>
                </a:solidFill>
              </a:rPr>
              <a:t>de intensidad que va de </a:t>
            </a:r>
            <a:r>
              <a:rPr lang="es-ES" sz="2000" dirty="0" err="1" smtClean="0">
                <a:solidFill>
                  <a:srgbClr val="0070C0"/>
                </a:solidFill>
              </a:rPr>
              <a:t>de</a:t>
            </a:r>
            <a:r>
              <a:rPr lang="es-ES" sz="2000" dirty="0" smtClean="0">
                <a:solidFill>
                  <a:srgbClr val="0070C0"/>
                </a:solidFill>
              </a:rPr>
              <a:t> leve a muy intenso</a:t>
            </a:r>
          </a:p>
          <a:p>
            <a:r>
              <a:rPr lang="es-ES" sz="2400" dirty="0" smtClean="0">
                <a:solidFill>
                  <a:srgbClr val="0070C0"/>
                </a:solidFill>
              </a:rPr>
              <a:t>Criterio Temporal:</a:t>
            </a:r>
          </a:p>
          <a:p>
            <a:pPr lvl="1"/>
            <a:r>
              <a:rPr lang="es-ES" sz="2000" dirty="0" smtClean="0">
                <a:solidFill>
                  <a:srgbClr val="0070C0"/>
                </a:solidFill>
              </a:rPr>
              <a:t>Autismo </a:t>
            </a:r>
            <a:r>
              <a:rPr lang="es-ES" sz="2000" dirty="0" smtClean="0">
                <a:solidFill>
                  <a:srgbClr val="0070C0"/>
                </a:solidFill>
              </a:rPr>
              <a:t>esencial precoz con sus variantes  </a:t>
            </a:r>
            <a:endParaRPr lang="es-ES" sz="2000" dirty="0" smtClean="0">
              <a:solidFill>
                <a:srgbClr val="0070C0"/>
              </a:solidFill>
            </a:endParaRPr>
          </a:p>
          <a:p>
            <a:pPr lvl="1"/>
            <a:r>
              <a:rPr lang="es-ES" sz="2000" dirty="0" smtClean="0">
                <a:solidFill>
                  <a:srgbClr val="0070C0"/>
                </a:solidFill>
              </a:rPr>
              <a:t>Autismo </a:t>
            </a:r>
            <a:r>
              <a:rPr lang="es-ES" sz="2000" dirty="0" smtClean="0">
                <a:solidFill>
                  <a:srgbClr val="0070C0"/>
                </a:solidFill>
              </a:rPr>
              <a:t>de inicio más tardío (autismo regresivo y otros)</a:t>
            </a:r>
          </a:p>
          <a:p>
            <a:r>
              <a:rPr lang="es-ES" sz="2400" dirty="0" smtClean="0">
                <a:solidFill>
                  <a:srgbClr val="0070C0"/>
                </a:solidFill>
              </a:rPr>
              <a:t>Criterio </a:t>
            </a:r>
            <a:r>
              <a:rPr lang="es-ES" sz="2400" dirty="0" smtClean="0">
                <a:solidFill>
                  <a:srgbClr val="0070C0"/>
                </a:solidFill>
              </a:rPr>
              <a:t>etiológico: </a:t>
            </a:r>
            <a:endParaRPr lang="es-ES" sz="2400" dirty="0" smtClean="0">
              <a:solidFill>
                <a:srgbClr val="0070C0"/>
              </a:solidFill>
            </a:endParaRPr>
          </a:p>
          <a:p>
            <a:pPr lvl="1"/>
            <a:r>
              <a:rPr lang="es-ES" sz="2000" dirty="0" smtClean="0">
                <a:solidFill>
                  <a:srgbClr val="0070C0"/>
                </a:solidFill>
              </a:rPr>
              <a:t>Factores endógenos o exógenos que puedan relacionarse de forma segura o posible con la causa del síndrome (genéticos, infecciosos, perinatales, etc.)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Criterios de </a:t>
            </a:r>
            <a:r>
              <a:rPr lang="es-ES" sz="3600" b="1" dirty="0" smtClean="0">
                <a:solidFill>
                  <a:schemeClr val="tx2"/>
                </a:solidFill>
              </a:rPr>
              <a:t>Diagnóstico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</p:spPr>
        <p:txBody>
          <a:bodyPr>
            <a:normAutofit/>
          </a:bodyPr>
          <a:lstStyle/>
          <a:p>
            <a:r>
              <a:rPr lang="es-ES" sz="2000" dirty="0" smtClean="0">
                <a:solidFill>
                  <a:srgbClr val="0070C0"/>
                </a:solidFill>
              </a:rPr>
              <a:t>El grupo sintomático fundamental es el que deriva del fallo de la cognición social  que se manifiesta como la incapacidad para  la comprensión del significado de la información social y el conocimiento de cómo actuar apropiadamente se expresa clínicamente por dificultades para:</a:t>
            </a:r>
          </a:p>
          <a:p>
            <a:pPr>
              <a:buNone/>
            </a:pP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Criterios de </a:t>
            </a:r>
            <a:r>
              <a:rPr lang="es-ES" sz="3600" b="1" dirty="0" smtClean="0">
                <a:solidFill>
                  <a:schemeClr val="tx2"/>
                </a:solidFill>
              </a:rPr>
              <a:t>Diagnóstico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Autofit/>
          </a:bodyPr>
          <a:lstStyle/>
          <a:p>
            <a:r>
              <a:rPr lang="es-ES" sz="2000" dirty="0" smtClean="0">
                <a:solidFill>
                  <a:srgbClr val="0070C0"/>
                </a:solidFill>
              </a:rPr>
              <a:t>Atender </a:t>
            </a:r>
            <a:r>
              <a:rPr lang="es-ES" sz="2000" dirty="0" smtClean="0">
                <a:solidFill>
                  <a:srgbClr val="0070C0"/>
                </a:solidFill>
              </a:rPr>
              <a:t>a estímulos.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Entender </a:t>
            </a:r>
            <a:r>
              <a:rPr lang="es-ES" sz="2000" dirty="0" smtClean="0">
                <a:solidFill>
                  <a:srgbClr val="0070C0"/>
                </a:solidFill>
              </a:rPr>
              <a:t>el significado de las percepciones.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Integrar </a:t>
            </a:r>
            <a:r>
              <a:rPr lang="es-ES" sz="2000" dirty="0" smtClean="0">
                <a:solidFill>
                  <a:srgbClr val="0070C0"/>
                </a:solidFill>
              </a:rPr>
              <a:t>la información percibida.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Desarrollar </a:t>
            </a:r>
            <a:r>
              <a:rPr lang="es-ES" sz="2000" dirty="0" smtClean="0">
                <a:solidFill>
                  <a:srgbClr val="0070C0"/>
                </a:solidFill>
              </a:rPr>
              <a:t>lenguaje con sentido.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Entender </a:t>
            </a:r>
            <a:r>
              <a:rPr lang="es-ES" sz="2000" dirty="0" smtClean="0">
                <a:solidFill>
                  <a:srgbClr val="0070C0"/>
                </a:solidFill>
              </a:rPr>
              <a:t>y hacer juicios sobre los acontecimientos.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Dar </a:t>
            </a:r>
            <a:r>
              <a:rPr lang="es-ES" sz="2000" dirty="0" smtClean="0">
                <a:solidFill>
                  <a:srgbClr val="0070C0"/>
                </a:solidFill>
              </a:rPr>
              <a:t>respuestas coherentes y darse a entender.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Tener </a:t>
            </a:r>
            <a:r>
              <a:rPr lang="es-ES" sz="2000" dirty="0" smtClean="0">
                <a:solidFill>
                  <a:srgbClr val="0070C0"/>
                </a:solidFill>
              </a:rPr>
              <a:t>control sobre las emociones y tendencias instintivas.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Adaptarse </a:t>
            </a:r>
            <a:r>
              <a:rPr lang="es-ES" sz="2000" dirty="0" smtClean="0">
                <a:solidFill>
                  <a:srgbClr val="0070C0"/>
                </a:solidFill>
              </a:rPr>
              <a:t>a las variaciones con apego a rutinas o patrones de conducta poco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Métodos de </a:t>
            </a:r>
            <a:r>
              <a:rPr lang="es-ES" sz="3600" b="1" dirty="0" smtClean="0">
                <a:solidFill>
                  <a:schemeClr val="tx2"/>
                </a:solidFill>
              </a:rPr>
              <a:t>Diagnóstico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Autofit/>
          </a:bodyPr>
          <a:lstStyle/>
          <a:p>
            <a:r>
              <a:rPr lang="es-ES" sz="2000" dirty="0" smtClean="0">
                <a:solidFill>
                  <a:srgbClr val="0070C0"/>
                </a:solidFill>
              </a:rPr>
              <a:t>Historia clínica completa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Administración de un cuestionario o escala de síntomas de autismo.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Período de observación de algunos días o semanas.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Escalas o cuestionarios para autismo infantil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Exámenes de laboratorio 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Exámenes neurológicos complementarios (EEG, TACC, RM) 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Examen </a:t>
            </a:r>
            <a:r>
              <a:rPr lang="es-ES" sz="2000" dirty="0" smtClean="0">
                <a:solidFill>
                  <a:srgbClr val="0070C0"/>
                </a:solidFill>
              </a:rPr>
              <a:t>psicométrico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La </a:t>
            </a:r>
            <a:r>
              <a:rPr lang="es-ES" sz="3600" b="1" dirty="0" smtClean="0">
                <a:solidFill>
                  <a:schemeClr val="tx2"/>
                </a:solidFill>
              </a:rPr>
              <a:t>Comunicación </a:t>
            </a:r>
            <a:r>
              <a:rPr lang="es-ES" sz="3600" b="1" dirty="0" smtClean="0">
                <a:solidFill>
                  <a:schemeClr val="tx2"/>
                </a:solidFill>
              </a:rPr>
              <a:t>del D</a:t>
            </a:r>
            <a:r>
              <a:rPr lang="es-ES" sz="3600" b="1" dirty="0" smtClean="0">
                <a:solidFill>
                  <a:schemeClr val="tx2"/>
                </a:solidFill>
              </a:rPr>
              <a:t>iagnóstico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Autofit/>
          </a:bodyPr>
          <a:lstStyle/>
          <a:p>
            <a:r>
              <a:rPr lang="es-ES" sz="2000" dirty="0" smtClean="0">
                <a:solidFill>
                  <a:srgbClr val="0070C0"/>
                </a:solidFill>
              </a:rPr>
              <a:t>No dar diagnósticos en muy poco tiempo sino cuando se ha procedido a una cuidadosa labor de investigación del caso.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Considerar el impacto del diagnóstico en la familia.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No dar la información en términos confusos o muy técnicos.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Utilizar la terminología apropiada.</a:t>
            </a:r>
          </a:p>
          <a:p>
            <a:r>
              <a:rPr lang="es-ES" sz="2000" dirty="0" smtClean="0">
                <a:solidFill>
                  <a:srgbClr val="0070C0"/>
                </a:solidFill>
              </a:rPr>
              <a:t>No crear situaciones de desesperanza ni de optimismo </a:t>
            </a:r>
            <a:r>
              <a:rPr lang="es-ES" sz="2000" dirty="0" smtClean="0">
                <a:solidFill>
                  <a:srgbClr val="0070C0"/>
                </a:solidFill>
              </a:rPr>
              <a:t>exagerado.</a:t>
            </a:r>
            <a:endParaRPr lang="es-ES" sz="20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 sz="3600" b="1" dirty="0" smtClean="0">
                <a:solidFill>
                  <a:schemeClr val="tx2"/>
                </a:solidFill>
              </a:rPr>
              <a:t>Diagnóstico </a:t>
            </a:r>
            <a:r>
              <a:rPr lang="es-ES" sz="3600" b="1" dirty="0" smtClean="0">
                <a:solidFill>
                  <a:schemeClr val="tx2"/>
                </a:solidFill>
              </a:rPr>
              <a:t>Diferencial</a:t>
            </a:r>
            <a:endParaRPr lang="es-ES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405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400" dirty="0" smtClean="0">
                <a:solidFill>
                  <a:srgbClr val="0070C0"/>
                </a:solidFill>
              </a:rPr>
              <a:t>	El </a:t>
            </a:r>
            <a:r>
              <a:rPr lang="es-ES" sz="2400" dirty="0" smtClean="0">
                <a:solidFill>
                  <a:srgbClr val="0070C0"/>
                </a:solidFill>
              </a:rPr>
              <a:t>autismo infantil debe diferenciarse de otras patologías o </a:t>
            </a:r>
            <a:r>
              <a:rPr lang="es-ES" sz="2400" dirty="0" smtClean="0">
                <a:solidFill>
                  <a:srgbClr val="0070C0"/>
                </a:solidFill>
              </a:rPr>
              <a:t>condiciones </a:t>
            </a:r>
            <a:r>
              <a:rPr lang="es-ES" sz="2400" dirty="0" smtClean="0">
                <a:solidFill>
                  <a:srgbClr val="0070C0"/>
                </a:solidFill>
              </a:rPr>
              <a:t>tales como:</a:t>
            </a:r>
          </a:p>
          <a:p>
            <a:endParaRPr lang="es-ES" sz="2400" dirty="0" smtClean="0">
              <a:solidFill>
                <a:srgbClr val="0070C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000" dirty="0" smtClean="0">
                <a:solidFill>
                  <a:srgbClr val="0070C0"/>
                </a:solidFill>
              </a:rPr>
              <a:t>Trastornos </a:t>
            </a:r>
            <a:r>
              <a:rPr lang="es-ES" sz="2000" dirty="0" smtClean="0">
                <a:solidFill>
                  <a:srgbClr val="0070C0"/>
                </a:solidFill>
              </a:rPr>
              <a:t>específicos de la comprensión y/o emisión del lenguaje.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000" dirty="0" smtClean="0">
                <a:solidFill>
                  <a:srgbClr val="0070C0"/>
                </a:solidFill>
              </a:rPr>
              <a:t>Retraso </a:t>
            </a:r>
            <a:r>
              <a:rPr lang="es-ES" sz="2000" dirty="0" smtClean="0">
                <a:solidFill>
                  <a:srgbClr val="0070C0"/>
                </a:solidFill>
              </a:rPr>
              <a:t>mental sin autismo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000" dirty="0" smtClean="0">
                <a:solidFill>
                  <a:srgbClr val="0070C0"/>
                </a:solidFill>
              </a:rPr>
              <a:t>Esquizofrenia </a:t>
            </a:r>
            <a:r>
              <a:rPr lang="es-ES" sz="2000" dirty="0" smtClean="0">
                <a:solidFill>
                  <a:srgbClr val="0070C0"/>
                </a:solidFill>
              </a:rPr>
              <a:t>infantil.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000" dirty="0" smtClean="0">
                <a:solidFill>
                  <a:srgbClr val="0070C0"/>
                </a:solidFill>
              </a:rPr>
              <a:t>Trastornos </a:t>
            </a:r>
            <a:r>
              <a:rPr lang="es-ES" sz="2000" dirty="0" smtClean="0">
                <a:solidFill>
                  <a:srgbClr val="0070C0"/>
                </a:solidFill>
              </a:rPr>
              <a:t>emocionales de la niñez temprana (Mutismo selectivo, timidez )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000" dirty="0" smtClean="0">
                <a:solidFill>
                  <a:srgbClr val="0070C0"/>
                </a:solidFill>
              </a:rPr>
              <a:t>Trastornos </a:t>
            </a:r>
            <a:r>
              <a:rPr lang="es-ES" sz="2000" dirty="0" err="1" smtClean="0">
                <a:solidFill>
                  <a:srgbClr val="0070C0"/>
                </a:solidFill>
              </a:rPr>
              <a:t>sensoperceptivos</a:t>
            </a:r>
            <a:r>
              <a:rPr lang="es-ES" sz="2000" dirty="0" smtClean="0">
                <a:solidFill>
                  <a:srgbClr val="0070C0"/>
                </a:solidFill>
              </a:rPr>
              <a:t>: sordera y ceguera.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1121</Words>
  <Application>Microsoft Office PowerPoint</Application>
  <PresentationFormat>Presentación en pantalla (4:3)</PresentationFormat>
  <Paragraphs>147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V Simposio de Autismo y Patologías Afines </vt:lpstr>
      <vt:lpstr>Autismo Primario</vt:lpstr>
      <vt:lpstr>Condiciones Básicas para el Diagnóstico del Autismo Primario</vt:lpstr>
      <vt:lpstr>Criterios de Diagnóstico</vt:lpstr>
      <vt:lpstr>Criterios de Diagnóstico</vt:lpstr>
      <vt:lpstr>Criterios de Diagnóstico</vt:lpstr>
      <vt:lpstr>Métodos de Diagnóstico</vt:lpstr>
      <vt:lpstr>La Comunicación del Diagnóstico</vt:lpstr>
      <vt:lpstr>Diagnóstico Diferencial</vt:lpstr>
      <vt:lpstr>Autismo Asociado a Síndromes Genéticos</vt:lpstr>
      <vt:lpstr>Inventario de Conductas y Destrezas para Niños con Necesidades Especiales  (ICD)</vt:lpstr>
      <vt:lpstr>Inventario de Conductas y Destrezas para Niños con Necesidades Especiales  (ICD)</vt:lpstr>
      <vt:lpstr>Inventario de Conductas y Destrezas para Niños con Necesidades Especiales  (ICD)</vt:lpstr>
      <vt:lpstr>Escala de Síntomas del Espectro Autista</vt:lpstr>
      <vt:lpstr>Escala de Síntomas del Espectro Autista</vt:lpstr>
      <vt:lpstr>Escala de Síntomas del Espectro Autista</vt:lpstr>
      <vt:lpstr>Escala de Síntomas del Espectro Autista</vt:lpstr>
      <vt:lpstr>Escala de Riesgo de Autismo para Niños Menores de 18 Meses</vt:lpstr>
      <vt:lpstr>Escala de Riesgo de Autismo para Niños Menores de 18 Meses</vt:lpstr>
      <vt:lpstr>Escala de Riesgo de Autismo para Niños Menores de 18 Meses</vt:lpstr>
      <vt:lpstr>Escala de Riesgo de Autismo para Niños Menores de 18 Meses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Empresas Melo, S.A. (027)</dc:title>
  <dc:creator>EdgardoU</dc:creator>
  <cp:lastModifiedBy>Xiomara Fernandez</cp:lastModifiedBy>
  <cp:revision>103</cp:revision>
  <dcterms:created xsi:type="dcterms:W3CDTF">2011-08-31T15:52:05Z</dcterms:created>
  <dcterms:modified xsi:type="dcterms:W3CDTF">2011-09-24T18:26:29Z</dcterms:modified>
</cp:coreProperties>
</file>