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9" r:id="rId3"/>
    <p:sldId id="264" r:id="rId4"/>
    <p:sldId id="258" r:id="rId5"/>
    <p:sldId id="261" r:id="rId6"/>
    <p:sldId id="296" r:id="rId7"/>
    <p:sldId id="266" r:id="rId8"/>
    <p:sldId id="265" r:id="rId9"/>
    <p:sldId id="292" r:id="rId10"/>
    <p:sldId id="286" r:id="rId11"/>
    <p:sldId id="287" r:id="rId12"/>
    <p:sldId id="270" r:id="rId13"/>
    <p:sldId id="289" r:id="rId14"/>
    <p:sldId id="291" r:id="rId15"/>
    <p:sldId id="294" r:id="rId16"/>
    <p:sldId id="271" r:id="rId17"/>
    <p:sldId id="272" r:id="rId18"/>
    <p:sldId id="276" r:id="rId19"/>
    <p:sldId id="273" r:id="rId20"/>
    <p:sldId id="282" r:id="rId21"/>
    <p:sldId id="274" r:id="rId22"/>
    <p:sldId id="278" r:id="rId23"/>
    <p:sldId id="297" r:id="rId24"/>
    <p:sldId id="283" r:id="rId25"/>
    <p:sldId id="280" r:id="rId26"/>
    <p:sldId id="288"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86510-7A17-1C4A-8AB5-D4DB8726C303}" type="datetimeFigureOut">
              <a:rPr lang="es-ES" smtClean="0"/>
              <a:t>06/05/2015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4AF49-244E-E64C-989A-23258F39C94F}" type="slidenum">
              <a:rPr lang="es-ES" smtClean="0"/>
              <a:t>‹Nº›</a:t>
            </a:fld>
            <a:endParaRPr lang="es-ES"/>
          </a:p>
        </p:txBody>
      </p:sp>
    </p:spTree>
    <p:extLst>
      <p:ext uri="{BB962C8B-B14F-4D97-AF65-F5344CB8AC3E}">
        <p14:creationId xmlns:p14="http://schemas.microsoft.com/office/powerpoint/2010/main" val="3623826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1B4AF49-244E-E64C-989A-23258F39C94F}" type="slidenum">
              <a:rPr lang="es-ES" smtClean="0"/>
              <a:t>14</a:t>
            </a:fld>
            <a:endParaRPr lang="es-ES"/>
          </a:p>
        </p:txBody>
      </p:sp>
    </p:spTree>
    <p:extLst>
      <p:ext uri="{BB962C8B-B14F-4D97-AF65-F5344CB8AC3E}">
        <p14:creationId xmlns:p14="http://schemas.microsoft.com/office/powerpoint/2010/main" val="163544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5/6/2015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5/6/2015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5/6/2015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09CAEA93-55E7-4DA9-90C2-089A26EEFEC4}" type="datetime1">
              <a:rPr lang="en-US" smtClean="0"/>
              <a:t>5/6/2015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5/6/2015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5/6/2015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5/6/2015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5/6/2015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18BBB94-68E6-4675-A946-F1C5994EDBD7}" type="datetime1">
              <a:rPr lang="en-US" smtClean="0"/>
              <a:t>5/6/2015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C3B8377-21E3-4835-B75D-4E2847E2750F}" type="datetime1">
              <a:rPr lang="en-US" smtClean="0"/>
              <a:t>5/6/2015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5/6/2015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5586" y="609601"/>
            <a:ext cx="8659568" cy="3943428"/>
          </a:xfrm>
        </p:spPr>
        <p:txBody>
          <a:bodyPr>
            <a:normAutofit/>
          </a:bodyPr>
          <a:lstStyle/>
          <a:p>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Desarrollo infantil y Autismo</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ítulo 2"/>
          <p:cNvSpPr>
            <a:spLocks noGrp="1"/>
          </p:cNvSpPr>
          <p:nvPr>
            <p:ph type="subTitle" idx="1"/>
          </p:nvPr>
        </p:nvSpPr>
        <p:spPr>
          <a:xfrm>
            <a:off x="527136" y="4964980"/>
            <a:ext cx="7931066" cy="1577003"/>
          </a:xfrm>
        </p:spPr>
        <p:txBody>
          <a:bodyPr>
            <a:normAutofit/>
          </a:bodyPr>
          <a:lstStyle/>
          <a:p>
            <a:pPr>
              <a:lnSpc>
                <a:spcPct val="120000"/>
              </a:lnSpc>
            </a:pPr>
            <a:r>
              <a:rPr lang="es-ES" sz="2900" dirty="0" smtClean="0">
                <a:solidFill>
                  <a:schemeClr val="tx2"/>
                </a:solidFill>
              </a:rPr>
              <a:t>Consecuencias y Efectos</a:t>
            </a:r>
          </a:p>
          <a:p>
            <a:pPr>
              <a:lnSpc>
                <a:spcPct val="70000"/>
              </a:lnSpc>
            </a:pPr>
            <a:endParaRPr lang="es-ES" sz="1300" dirty="0" smtClean="0">
              <a:solidFill>
                <a:schemeClr val="tx2"/>
              </a:solidFill>
            </a:endParaRPr>
          </a:p>
          <a:p>
            <a:pPr algn="r"/>
            <a:endParaRPr lang="es-ES" sz="2000" b="1" dirty="0" smtClean="0">
              <a:solidFill>
                <a:schemeClr val="tx2"/>
              </a:solidFill>
            </a:endParaRPr>
          </a:p>
          <a:p>
            <a:pPr algn="r"/>
            <a:r>
              <a:rPr lang="es-ES" sz="2000" b="1" dirty="0" smtClean="0">
                <a:solidFill>
                  <a:schemeClr val="tx2"/>
                </a:solidFill>
              </a:rPr>
              <a:t>Sept</a:t>
            </a:r>
            <a:r>
              <a:rPr lang="es-ES" sz="2000" b="1" dirty="0">
                <a:solidFill>
                  <a:schemeClr val="tx2"/>
                </a:solidFill>
              </a:rPr>
              <a:t>. 2012</a:t>
            </a:r>
          </a:p>
          <a:p>
            <a:pPr algn="r"/>
            <a:endParaRPr lang="es-ES" sz="2900" b="1" dirty="0">
              <a:solidFill>
                <a:schemeClr val="tx2"/>
              </a:solidFill>
            </a:endParaRPr>
          </a:p>
        </p:txBody>
      </p:sp>
    </p:spTree>
    <p:extLst>
      <p:ext uri="{BB962C8B-B14F-4D97-AF65-F5344CB8AC3E}">
        <p14:creationId xmlns:p14="http://schemas.microsoft.com/office/powerpoint/2010/main" val="214436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3628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nSpc>
                <a:spcPct val="100000"/>
              </a:lnSpc>
            </a:pPr>
            <a:r>
              <a:rPr lang="es-ES"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
            </a:r>
            <a:br>
              <a:rPr lang="es-ES"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br>
            <a:r>
              <a:rPr lang="es-ES" b="1" cap="all" dirty="0" smtClean="0">
                <a:ln w="0"/>
                <a:effectLst>
                  <a:reflection blurRad="12700" stA="50000" endPos="50000" dist="5000" dir="5400000" sy="-100000" rotWithShape="0"/>
                </a:effectLst>
              </a:rPr>
              <a:t>4) El Fort – da freudiano</a:t>
            </a:r>
            <a:r>
              <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E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Palatino Linotype"/>
              <a:cs typeface="Palatino Linotype"/>
            </a:endParaRPr>
          </a:p>
        </p:txBody>
      </p:sp>
      <p:sp>
        <p:nvSpPr>
          <p:cNvPr id="3" name="Marcador de contenido 2"/>
          <p:cNvSpPr>
            <a:spLocks noGrp="1"/>
          </p:cNvSpPr>
          <p:nvPr>
            <p:ph idx="1"/>
          </p:nvPr>
        </p:nvSpPr>
        <p:spPr>
          <a:xfrm>
            <a:off x="295585" y="1600200"/>
            <a:ext cx="8571987" cy="4848592"/>
          </a:xfrm>
        </p:spPr>
        <p:txBody>
          <a:bodyPr>
            <a:normAutofit fontScale="85000" lnSpcReduction="20000"/>
          </a:bodyPr>
          <a:lstStyle/>
          <a:p>
            <a:pPr marL="0" indent="0">
              <a:buNone/>
            </a:pPr>
            <a:r>
              <a:rPr lang="es-ES" dirty="0">
                <a:solidFill>
                  <a:schemeClr val="tx2"/>
                </a:solidFill>
              </a:rPr>
              <a:t>Sobre la </a:t>
            </a:r>
            <a:r>
              <a:rPr lang="es-ES" dirty="0" smtClean="0">
                <a:solidFill>
                  <a:schemeClr val="tx2"/>
                </a:solidFill>
              </a:rPr>
              <a:t>idea de pérdida, Freud observo su </a:t>
            </a:r>
            <a:r>
              <a:rPr lang="es-ES" dirty="0">
                <a:solidFill>
                  <a:schemeClr val="tx2"/>
                </a:solidFill>
              </a:rPr>
              <a:t>sobrino, de 18 meses de edad, </a:t>
            </a:r>
            <a:r>
              <a:rPr lang="es-ES" dirty="0" smtClean="0">
                <a:solidFill>
                  <a:schemeClr val="tx2"/>
                </a:solidFill>
              </a:rPr>
              <a:t>jugando un </a:t>
            </a:r>
            <a:r>
              <a:rPr lang="es-ES" dirty="0">
                <a:solidFill>
                  <a:schemeClr val="tx2"/>
                </a:solidFill>
              </a:rPr>
              <a:t>juego con </a:t>
            </a:r>
            <a:r>
              <a:rPr lang="es-ES" dirty="0" smtClean="0">
                <a:solidFill>
                  <a:schemeClr val="tx2"/>
                </a:solidFill>
              </a:rPr>
              <a:t>un  carrete atado </a:t>
            </a:r>
            <a:r>
              <a:rPr lang="es-ES" dirty="0">
                <a:solidFill>
                  <a:schemeClr val="tx2"/>
                </a:solidFill>
              </a:rPr>
              <a:t>con hilo</a:t>
            </a:r>
            <a:r>
              <a:rPr lang="es-ES" dirty="0" smtClean="0">
                <a:solidFill>
                  <a:schemeClr val="tx2"/>
                </a:solidFill>
              </a:rPr>
              <a:t>.</a:t>
            </a:r>
          </a:p>
          <a:p>
            <a:pPr marL="0" indent="0">
              <a:buNone/>
            </a:pPr>
            <a:r>
              <a:rPr lang="es-ES" dirty="0" smtClean="0">
                <a:solidFill>
                  <a:schemeClr val="tx2"/>
                </a:solidFill>
              </a:rPr>
              <a:t> </a:t>
            </a:r>
            <a:r>
              <a:rPr lang="es-ES" dirty="0">
                <a:solidFill>
                  <a:schemeClr val="tx2"/>
                </a:solidFill>
              </a:rPr>
              <a:t>El niño arroja lejos </a:t>
            </a:r>
            <a:r>
              <a:rPr lang="es-ES" dirty="0" smtClean="0">
                <a:solidFill>
                  <a:schemeClr val="tx2"/>
                </a:solidFill>
              </a:rPr>
              <a:t>el carrete, </a:t>
            </a:r>
            <a:r>
              <a:rPr lang="es-ES" dirty="0">
                <a:solidFill>
                  <a:schemeClr val="tx2"/>
                </a:solidFill>
              </a:rPr>
              <a:t>y dice </a:t>
            </a:r>
            <a:r>
              <a:rPr lang="es-ES" b="1" dirty="0">
                <a:solidFill>
                  <a:schemeClr val="tx2"/>
                </a:solidFill>
              </a:rPr>
              <a:t>"Fort"</a:t>
            </a:r>
            <a:r>
              <a:rPr lang="es-ES" dirty="0">
                <a:solidFill>
                  <a:schemeClr val="tx2"/>
                </a:solidFill>
              </a:rPr>
              <a:t>, que en alemán significa "</a:t>
            </a:r>
            <a:r>
              <a:rPr lang="es-ES" b="1" dirty="0">
                <a:solidFill>
                  <a:schemeClr val="tx2"/>
                </a:solidFill>
              </a:rPr>
              <a:t>Se fue</a:t>
            </a:r>
            <a:r>
              <a:rPr lang="es-ES" dirty="0">
                <a:solidFill>
                  <a:schemeClr val="tx2"/>
                </a:solidFill>
              </a:rPr>
              <a:t>". </a:t>
            </a:r>
            <a:endParaRPr lang="es-ES" dirty="0" smtClean="0">
              <a:solidFill>
                <a:schemeClr val="tx2"/>
              </a:solidFill>
            </a:endParaRPr>
          </a:p>
          <a:p>
            <a:pPr marL="0" indent="0">
              <a:buNone/>
            </a:pPr>
            <a:r>
              <a:rPr lang="es-ES" dirty="0" smtClean="0">
                <a:solidFill>
                  <a:schemeClr val="tx2"/>
                </a:solidFill>
              </a:rPr>
              <a:t>Tira </a:t>
            </a:r>
            <a:r>
              <a:rPr lang="es-ES" dirty="0">
                <a:solidFill>
                  <a:schemeClr val="tx2"/>
                </a:solidFill>
              </a:rPr>
              <a:t>del hilo y acerca el carrete, </a:t>
            </a:r>
            <a:r>
              <a:rPr lang="es-ES" dirty="0" smtClean="0">
                <a:solidFill>
                  <a:schemeClr val="tx2"/>
                </a:solidFill>
              </a:rPr>
              <a:t>dice </a:t>
            </a:r>
            <a:r>
              <a:rPr lang="es-ES" b="1" dirty="0">
                <a:solidFill>
                  <a:schemeClr val="tx2"/>
                </a:solidFill>
              </a:rPr>
              <a:t>"Da"</a:t>
            </a:r>
            <a:r>
              <a:rPr lang="es-ES" dirty="0">
                <a:solidFill>
                  <a:schemeClr val="tx2"/>
                </a:solidFill>
              </a:rPr>
              <a:t>, </a:t>
            </a:r>
            <a:r>
              <a:rPr lang="es-ES" dirty="0" smtClean="0">
                <a:solidFill>
                  <a:schemeClr val="tx2"/>
                </a:solidFill>
              </a:rPr>
              <a:t>que </a:t>
            </a:r>
            <a:r>
              <a:rPr lang="es-ES" dirty="0">
                <a:solidFill>
                  <a:schemeClr val="tx2"/>
                </a:solidFill>
              </a:rPr>
              <a:t>significa "</a:t>
            </a:r>
            <a:r>
              <a:rPr lang="es-ES" b="1" dirty="0">
                <a:solidFill>
                  <a:schemeClr val="tx2"/>
                </a:solidFill>
              </a:rPr>
              <a:t>Aquí</a:t>
            </a:r>
            <a:r>
              <a:rPr lang="es-ES" dirty="0">
                <a:solidFill>
                  <a:schemeClr val="tx2"/>
                </a:solidFill>
              </a:rPr>
              <a:t>"</a:t>
            </a:r>
            <a:r>
              <a:rPr lang="es-ES" dirty="0" smtClean="0">
                <a:solidFill>
                  <a:schemeClr val="tx2"/>
                </a:solidFill>
              </a:rPr>
              <a:t>.</a:t>
            </a:r>
          </a:p>
          <a:p>
            <a:pPr marL="0" indent="0">
              <a:buNone/>
            </a:pPr>
            <a:r>
              <a:rPr lang="es-ES" dirty="0" smtClean="0">
                <a:solidFill>
                  <a:schemeClr val="tx2"/>
                </a:solidFill>
              </a:rPr>
              <a:t> </a:t>
            </a:r>
            <a:r>
              <a:rPr lang="es-ES" dirty="0">
                <a:solidFill>
                  <a:schemeClr val="tx2"/>
                </a:solidFill>
              </a:rPr>
              <a:t>Freud dice que este juego era </a:t>
            </a:r>
            <a:r>
              <a:rPr lang="es-ES" dirty="0" smtClean="0">
                <a:solidFill>
                  <a:schemeClr val="tx2"/>
                </a:solidFill>
              </a:rPr>
              <a:t>para </a:t>
            </a:r>
            <a:r>
              <a:rPr lang="es-ES" dirty="0">
                <a:solidFill>
                  <a:schemeClr val="tx2"/>
                </a:solidFill>
              </a:rPr>
              <a:t>el niño, una forma de manejarse con la ansiedad de la ausencia de su madre. </a:t>
            </a:r>
            <a:endParaRPr lang="es-ES" dirty="0" smtClean="0">
              <a:solidFill>
                <a:schemeClr val="tx2"/>
              </a:solidFill>
            </a:endParaRPr>
          </a:p>
          <a:p>
            <a:pPr marL="0" indent="0">
              <a:buNone/>
            </a:pPr>
            <a:r>
              <a:rPr lang="es-ES" dirty="0" smtClean="0">
                <a:solidFill>
                  <a:schemeClr val="tx2"/>
                </a:solidFill>
              </a:rPr>
              <a:t>Cuando </a:t>
            </a:r>
            <a:r>
              <a:rPr lang="es-ES" dirty="0">
                <a:solidFill>
                  <a:schemeClr val="tx2"/>
                </a:solidFill>
              </a:rPr>
              <a:t>lanzaba el carrete y decía "Fort", repetía la experiencia de pérdida de </a:t>
            </a:r>
            <a:r>
              <a:rPr lang="es-ES" dirty="0" smtClean="0">
                <a:solidFill>
                  <a:schemeClr val="tx2"/>
                </a:solidFill>
              </a:rPr>
              <a:t>algo querido ; </a:t>
            </a:r>
            <a:r>
              <a:rPr lang="es-ES" dirty="0">
                <a:solidFill>
                  <a:schemeClr val="tx2"/>
                </a:solidFill>
              </a:rPr>
              <a:t>cuando lo retomaba y decía "Da", obtenía placer por </a:t>
            </a:r>
            <a:r>
              <a:rPr lang="es-ES" dirty="0" smtClean="0">
                <a:solidFill>
                  <a:schemeClr val="tx2"/>
                </a:solidFill>
              </a:rPr>
              <a:t>su restauración.</a:t>
            </a:r>
          </a:p>
          <a:p>
            <a:pPr marL="0" indent="0">
              <a:buNone/>
            </a:pPr>
            <a:endParaRPr lang="es-ES" dirty="0"/>
          </a:p>
        </p:txBody>
      </p:sp>
    </p:spTree>
    <p:extLst>
      <p:ext uri="{BB962C8B-B14F-4D97-AF65-F5344CB8AC3E}">
        <p14:creationId xmlns:p14="http://schemas.microsoft.com/office/powerpoint/2010/main" val="16193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117" y="228599"/>
            <a:ext cx="7859106" cy="844375"/>
          </a:xfrm>
        </p:spPr>
        <p:txBody>
          <a:bodyPr>
            <a:noAutofit/>
          </a:bodyPr>
          <a:lstStyle/>
          <a:p>
            <a:pPr algn="ctr"/>
            <a:r>
              <a:rPr lang="es-ES" sz="2800" dirty="0" smtClean="0"/>
              <a:t/>
            </a:r>
            <a:br>
              <a:rPr lang="es-ES" sz="2800" dirty="0" smtClean="0"/>
            </a:br>
            <a:r>
              <a:rPr lang="es-ES" sz="3200" dirty="0" smtClean="0"/>
              <a:t>Freud y su nieto Ernst</a:t>
            </a:r>
            <a:endParaRPr lang="es-ES" sz="3200" dirty="0"/>
          </a:p>
        </p:txBody>
      </p:sp>
      <p:pic>
        <p:nvPicPr>
          <p:cNvPr id="5" name="Marcador de posición de imagen 4" descr="524346_462958350404890_1239668000_n.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39978" r="-39978"/>
          <a:stretch>
            <a:fillRect/>
          </a:stretch>
        </p:blipFill>
        <p:spPr>
          <a:xfrm>
            <a:off x="1715655" y="1620409"/>
            <a:ext cx="5486400" cy="4070653"/>
          </a:xfrm>
        </p:spPr>
      </p:pic>
      <p:sp>
        <p:nvSpPr>
          <p:cNvPr id="4" name="Marcador de texto 3"/>
          <p:cNvSpPr>
            <a:spLocks noGrp="1"/>
          </p:cNvSpPr>
          <p:nvPr>
            <p:ph type="body" sz="half" idx="2"/>
          </p:nvPr>
        </p:nvSpPr>
        <p:spPr>
          <a:xfrm>
            <a:off x="898526" y="5906956"/>
            <a:ext cx="7248110" cy="635028"/>
          </a:xfrm>
        </p:spPr>
        <p:txBody>
          <a:bodyPr>
            <a:normAutofit/>
          </a:bodyPr>
          <a:lstStyle/>
          <a:p>
            <a:pPr algn="ctr"/>
            <a:r>
              <a:rPr lang="es-ES" sz="2800" dirty="0" smtClean="0">
                <a:solidFill>
                  <a:schemeClr val="tx2"/>
                </a:solidFill>
              </a:rPr>
              <a:t>El bebe del “Fort-Da”</a:t>
            </a:r>
            <a:endParaRPr lang="es-ES" sz="2800" dirty="0">
              <a:solidFill>
                <a:schemeClr val="tx2"/>
              </a:solidFill>
            </a:endParaRPr>
          </a:p>
        </p:txBody>
      </p:sp>
    </p:spTree>
    <p:extLst>
      <p:ext uri="{BB962C8B-B14F-4D97-AF65-F5344CB8AC3E}">
        <p14:creationId xmlns:p14="http://schemas.microsoft.com/office/powerpoint/2010/main" val="108615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
            <a:ext cx="8229600" cy="994476"/>
          </a:xfrm>
        </p:spPr>
        <p:txBody>
          <a:bodyPr/>
          <a:lstStyle/>
          <a:p>
            <a:pPr>
              <a:lnSpc>
                <a:spcPct val="100000"/>
              </a:lnSpc>
            </a:pPr>
            <a:r>
              <a:rPr lang="es-ES" sz="36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El Acceso al “Simbólico” </a:t>
            </a:r>
            <a:br>
              <a:rPr lang="es-ES" sz="36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b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Marcador de contenido 2"/>
          <p:cNvSpPr>
            <a:spLocks noGrp="1"/>
          </p:cNvSpPr>
          <p:nvPr>
            <p:ph idx="1"/>
          </p:nvPr>
        </p:nvSpPr>
        <p:spPr>
          <a:xfrm>
            <a:off x="457200" y="994478"/>
            <a:ext cx="8229600" cy="5131685"/>
          </a:xfrm>
        </p:spPr>
        <p:txBody>
          <a:bodyPr>
            <a:normAutofit fontScale="85000" lnSpcReduction="20000"/>
          </a:bodyPr>
          <a:lstStyle/>
          <a:p>
            <a:pPr marL="0" indent="0">
              <a:buNone/>
            </a:pPr>
            <a:endParaRPr lang="es-ES" dirty="0" smtClean="0">
              <a:solidFill>
                <a:schemeClr val="tx2"/>
              </a:solidFill>
            </a:endParaRPr>
          </a:p>
          <a:p>
            <a:pPr marL="0" indent="0" algn="ctr">
              <a:buNone/>
            </a:pPr>
            <a:r>
              <a:rPr lang="es-ES" dirty="0" smtClean="0">
                <a:solidFill>
                  <a:schemeClr val="tx2"/>
                </a:solidFill>
              </a:rPr>
              <a:t>El </a:t>
            </a:r>
            <a:r>
              <a:rPr lang="es-ES" dirty="0">
                <a:solidFill>
                  <a:schemeClr val="tx2"/>
                </a:solidFill>
              </a:rPr>
              <a:t>juego </a:t>
            </a:r>
            <a:r>
              <a:rPr lang="es-ES" dirty="0" smtClean="0">
                <a:solidFill>
                  <a:schemeClr val="tx2"/>
                </a:solidFill>
              </a:rPr>
              <a:t>“</a:t>
            </a:r>
            <a:r>
              <a:rPr lang="es-ES" i="1" dirty="0" err="1" smtClean="0">
                <a:solidFill>
                  <a:schemeClr val="tx2"/>
                </a:solidFill>
              </a:rPr>
              <a:t>fort</a:t>
            </a:r>
            <a:r>
              <a:rPr lang="es-ES" dirty="0">
                <a:solidFill>
                  <a:schemeClr val="tx2"/>
                </a:solidFill>
              </a:rPr>
              <a:t>/</a:t>
            </a:r>
            <a:r>
              <a:rPr lang="es-ES" i="1" dirty="0" smtClean="0">
                <a:solidFill>
                  <a:schemeClr val="tx2"/>
                </a:solidFill>
              </a:rPr>
              <a:t>da”, </a:t>
            </a:r>
            <a:r>
              <a:rPr lang="es-ES" dirty="0">
                <a:solidFill>
                  <a:schemeClr val="tx2"/>
                </a:solidFill>
              </a:rPr>
              <a:t>trata sobre la entrada del niño en lo </a:t>
            </a:r>
            <a:r>
              <a:rPr lang="es-ES" dirty="0" smtClean="0">
                <a:solidFill>
                  <a:schemeClr val="tx2"/>
                </a:solidFill>
              </a:rPr>
              <a:t>“Simbólico”, </a:t>
            </a:r>
            <a:r>
              <a:rPr lang="es-ES" dirty="0">
                <a:solidFill>
                  <a:schemeClr val="tx2"/>
                </a:solidFill>
              </a:rPr>
              <a:t>en la estructura del lenguaje en sí </a:t>
            </a:r>
            <a:r>
              <a:rPr lang="es-ES" dirty="0" smtClean="0">
                <a:solidFill>
                  <a:schemeClr val="tx2"/>
                </a:solidFill>
              </a:rPr>
              <a:t>mismo, </a:t>
            </a:r>
          </a:p>
          <a:p>
            <a:pPr marL="0" indent="0" algn="ctr">
              <a:buNone/>
            </a:pPr>
            <a:endParaRPr lang="es-ES" dirty="0" smtClean="0">
              <a:solidFill>
                <a:schemeClr val="tx2"/>
              </a:solidFill>
            </a:endParaRPr>
          </a:p>
          <a:p>
            <a:pPr marL="0" indent="0" algn="ctr">
              <a:buNone/>
            </a:pPr>
            <a:r>
              <a:rPr lang="es-ES" b="1" dirty="0" smtClean="0">
                <a:solidFill>
                  <a:schemeClr val="tx2"/>
                </a:solidFill>
              </a:rPr>
              <a:t>el </a:t>
            </a:r>
            <a:r>
              <a:rPr lang="es-ES" b="1" dirty="0">
                <a:solidFill>
                  <a:schemeClr val="tx2"/>
                </a:solidFill>
              </a:rPr>
              <a:t>lenguaje es siempre acerca de pérdida o ausencia ; sólo se necesitan palabras cuando </a:t>
            </a:r>
            <a:r>
              <a:rPr lang="es-ES" b="1" dirty="0" smtClean="0">
                <a:solidFill>
                  <a:schemeClr val="tx2"/>
                </a:solidFill>
              </a:rPr>
              <a:t>lo que quiere </a:t>
            </a:r>
            <a:r>
              <a:rPr lang="es-ES" b="1" dirty="0">
                <a:solidFill>
                  <a:schemeClr val="tx2"/>
                </a:solidFill>
              </a:rPr>
              <a:t>se ha ido. </a:t>
            </a:r>
            <a:endParaRPr lang="es-ES" b="1" dirty="0" smtClean="0">
              <a:solidFill>
                <a:schemeClr val="tx2"/>
              </a:solidFill>
            </a:endParaRPr>
          </a:p>
          <a:p>
            <a:pPr marL="0" indent="0" algn="ctr">
              <a:buNone/>
            </a:pPr>
            <a:r>
              <a:rPr lang="es-ES" b="1" dirty="0" smtClean="0">
                <a:solidFill>
                  <a:schemeClr val="tx2"/>
                </a:solidFill>
              </a:rPr>
              <a:t>Si </a:t>
            </a:r>
            <a:r>
              <a:rPr lang="es-ES" b="1" dirty="0">
                <a:solidFill>
                  <a:schemeClr val="tx2"/>
                </a:solidFill>
              </a:rPr>
              <a:t>el mundo fuera totalmente completo, sin ausencia, entonces no necesitaría el lenguaje</a:t>
            </a:r>
            <a:r>
              <a:rPr lang="es-ES" b="1" dirty="0" smtClean="0">
                <a:solidFill>
                  <a:schemeClr val="tx2"/>
                </a:solidFill>
              </a:rPr>
              <a:t>.</a:t>
            </a:r>
          </a:p>
          <a:p>
            <a:pPr marL="0" indent="0" algn="ctr">
              <a:buNone/>
            </a:pPr>
            <a:endParaRPr lang="es-ES" b="1" u="sng" dirty="0">
              <a:solidFill>
                <a:schemeClr val="tx2"/>
              </a:solidFill>
            </a:endParaRPr>
          </a:p>
          <a:p>
            <a:pPr marL="0" indent="0" algn="ctr">
              <a:buNone/>
            </a:pPr>
            <a:r>
              <a:rPr lang="es-ES" dirty="0">
                <a:solidFill>
                  <a:schemeClr val="tx2"/>
                </a:solidFill>
              </a:rPr>
              <a:t>El niño autista (tipo </a:t>
            </a:r>
            <a:r>
              <a:rPr lang="es-ES" dirty="0" err="1">
                <a:solidFill>
                  <a:schemeClr val="tx2"/>
                </a:solidFill>
              </a:rPr>
              <a:t>Kanner</a:t>
            </a:r>
            <a:r>
              <a:rPr lang="es-ES" dirty="0">
                <a:solidFill>
                  <a:schemeClr val="tx2"/>
                </a:solidFill>
              </a:rPr>
              <a:t>) no produce este juego de presencia-ausencia, por eso no entra en </a:t>
            </a:r>
            <a:r>
              <a:rPr lang="es-ES" dirty="0" smtClean="0">
                <a:solidFill>
                  <a:schemeClr val="tx2"/>
                </a:solidFill>
              </a:rPr>
              <a:t>lo “simbólico”, tampoco no habla.</a:t>
            </a:r>
            <a:endParaRPr lang="es-ES" dirty="0"/>
          </a:p>
        </p:txBody>
      </p:sp>
    </p:spTree>
    <p:extLst>
      <p:ext uri="{BB962C8B-B14F-4D97-AF65-F5344CB8AC3E}">
        <p14:creationId xmlns:p14="http://schemas.microsoft.com/office/powerpoint/2010/main" val="258262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t>E</a:t>
            </a:r>
            <a:r>
              <a:rPr lang="es-ES" sz="2400" dirty="0" smtClean="0"/>
              <a:t>jemplo del “simbólico”</a:t>
            </a:r>
            <a:endParaRPr lang="es-ES" sz="2400" dirty="0"/>
          </a:p>
        </p:txBody>
      </p:sp>
      <p:pic>
        <p:nvPicPr>
          <p:cNvPr id="5" name="Marcador de posición de imagen 4" descr="293032_3985050957032_1944161911_n.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p:pic>
      <p:sp>
        <p:nvSpPr>
          <p:cNvPr id="4" name="Marcador de texto 3"/>
          <p:cNvSpPr>
            <a:spLocks noGrp="1"/>
          </p:cNvSpPr>
          <p:nvPr>
            <p:ph type="body" sz="half" idx="2"/>
          </p:nvPr>
        </p:nvSpPr>
        <p:spPr>
          <a:xfrm>
            <a:off x="251795" y="5367338"/>
            <a:ext cx="8353035" cy="1201890"/>
          </a:xfrm>
        </p:spPr>
        <p:txBody>
          <a:bodyPr>
            <a:normAutofit/>
          </a:bodyPr>
          <a:lstStyle/>
          <a:p>
            <a:endParaRPr lang="es-ES" sz="2000" dirty="0" smtClean="0">
              <a:solidFill>
                <a:schemeClr val="tx2"/>
              </a:solidFill>
            </a:endParaRPr>
          </a:p>
          <a:p>
            <a:r>
              <a:rPr lang="es-ES" sz="2000" dirty="0" smtClean="0">
                <a:solidFill>
                  <a:schemeClr val="tx2"/>
                </a:solidFill>
              </a:rPr>
              <a:t>Para un autista una manzana es una manzana, nada más no existe la metáfora, tampoco la metonimia.</a:t>
            </a:r>
            <a:endParaRPr lang="es-ES" sz="2000" dirty="0">
              <a:solidFill>
                <a:schemeClr val="tx2"/>
              </a:solidFill>
            </a:endParaRPr>
          </a:p>
        </p:txBody>
      </p:sp>
    </p:spTree>
    <p:extLst>
      <p:ext uri="{BB962C8B-B14F-4D97-AF65-F5344CB8AC3E}">
        <p14:creationId xmlns:p14="http://schemas.microsoft.com/office/powerpoint/2010/main" val="244983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7834"/>
            <a:ext cx="8229600" cy="1389873"/>
          </a:xfrm>
        </p:spPr>
        <p:txBody>
          <a:bodyPr/>
          <a:lstStyle/>
          <a:p>
            <a:pPr>
              <a:lnSpc>
                <a:spcPct val="100000"/>
              </a:lnSpc>
            </a:pPr>
            <a:r>
              <a:rPr lang="es-ES" sz="2000" dirty="0" smtClean="0"/>
              <a:t>El pensamiento visual del autista : para “Temple </a:t>
            </a:r>
            <a:r>
              <a:rPr lang="es-ES" sz="2000" dirty="0" err="1" smtClean="0"/>
              <a:t>Grandin</a:t>
            </a:r>
            <a:r>
              <a:rPr lang="es-ES" sz="2000" dirty="0" smtClean="0"/>
              <a:t>”, una vaca sola es una vaca. Una vaca dentro de una manada de vacas no es una vaca.</a:t>
            </a:r>
            <a:endParaRPr lang="es-ES" sz="2000" dirty="0"/>
          </a:p>
        </p:txBody>
      </p:sp>
      <p:pic>
        <p:nvPicPr>
          <p:cNvPr id="6" name="Marcador de contenido 5" descr="miroir-bovin.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6546" r="16546"/>
          <a:stretch>
            <a:fillRect/>
          </a:stretch>
        </p:blipFill>
        <p:spPr>
          <a:xfrm>
            <a:off x="4648200" y="1497707"/>
            <a:ext cx="4038600" cy="4525963"/>
          </a:xfrm>
        </p:spPr>
      </p:pic>
      <p:pic>
        <p:nvPicPr>
          <p:cNvPr id="5" name="Marcador de contenido 4" descr="vache-normande.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20285" r="20285"/>
          <a:stretch>
            <a:fillRect/>
          </a:stretch>
        </p:blipFill>
        <p:spPr>
          <a:xfrm>
            <a:off x="367681" y="1497707"/>
            <a:ext cx="4038600" cy="4525963"/>
          </a:xfrm>
        </p:spPr>
      </p:pic>
    </p:spTree>
    <p:extLst>
      <p:ext uri="{BB962C8B-B14F-4D97-AF65-F5344CB8AC3E}">
        <p14:creationId xmlns:p14="http://schemas.microsoft.com/office/powerpoint/2010/main" val="370371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410" y="228600"/>
            <a:ext cx="8182578" cy="647297"/>
          </a:xfrm>
        </p:spPr>
        <p:txBody>
          <a:bodyPr>
            <a:normAutofit/>
          </a:bodyPr>
          <a:lstStyle/>
          <a:p>
            <a:pPr algn="ctr"/>
            <a:r>
              <a:rPr lang="es-ES" sz="3200" dirty="0" smtClean="0"/>
              <a:t>Etapa del Espejo – El Yo</a:t>
            </a:r>
            <a:endParaRPr lang="es-ES" sz="3200" dirty="0"/>
          </a:p>
        </p:txBody>
      </p:sp>
      <p:pic>
        <p:nvPicPr>
          <p:cNvPr id="5" name="Marcador de posición de imagen 4" descr="Juegos-de-bebe-frente-al-espejo_articulo_landscape.jpg"/>
          <p:cNvPicPr>
            <a:picLocks noGrp="1" noChangeAspect="1"/>
          </p:cNvPicPr>
          <p:nvPr>
            <p:ph type="pic" idx="1"/>
          </p:nvPr>
        </p:nvPicPr>
        <p:blipFill>
          <a:blip r:embed="rId2">
            <a:extLst>
              <a:ext uri="{28A0092B-C50C-407E-A947-70E740481C1C}">
                <a14:useLocalDpi xmlns:a14="http://schemas.microsoft.com/office/drawing/2010/main" val="0"/>
              </a:ext>
            </a:extLst>
          </a:blip>
          <a:srcRect t="68" b="68"/>
          <a:stretch>
            <a:fillRect/>
          </a:stretch>
        </p:blipFill>
        <p:spPr>
          <a:xfrm>
            <a:off x="1792288" y="995980"/>
            <a:ext cx="5486400" cy="4114800"/>
          </a:xfrm>
        </p:spPr>
      </p:pic>
      <p:sp>
        <p:nvSpPr>
          <p:cNvPr id="4" name="Marcador de texto 3"/>
          <p:cNvSpPr>
            <a:spLocks noGrp="1"/>
          </p:cNvSpPr>
          <p:nvPr>
            <p:ph type="body" sz="half" idx="2"/>
          </p:nvPr>
        </p:nvSpPr>
        <p:spPr>
          <a:xfrm>
            <a:off x="359410" y="5631378"/>
            <a:ext cx="8422184" cy="1102312"/>
          </a:xfrm>
        </p:spPr>
        <p:txBody>
          <a:bodyPr>
            <a:noAutofit/>
          </a:bodyPr>
          <a:lstStyle/>
          <a:p>
            <a:pPr algn="ctr"/>
            <a:r>
              <a:rPr lang="es-ES" sz="2400" dirty="0" smtClean="0">
                <a:solidFill>
                  <a:schemeClr val="tx2"/>
                </a:solidFill>
              </a:rPr>
              <a:t>Constituye la primera identificación del niño, donde se ve como unidad, y separado del cuerpo de la madre.</a:t>
            </a:r>
            <a:endParaRPr lang="es-ES" sz="2400" dirty="0">
              <a:solidFill>
                <a:schemeClr val="tx2"/>
              </a:solidFill>
            </a:endParaRPr>
          </a:p>
        </p:txBody>
      </p:sp>
    </p:spTree>
    <p:extLst>
      <p:ext uri="{BB962C8B-B14F-4D97-AF65-F5344CB8AC3E}">
        <p14:creationId xmlns:p14="http://schemas.microsoft.com/office/powerpoint/2010/main" val="213477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
            <a:ext cx="8229600" cy="251820"/>
          </a:xfrm>
        </p:spPr>
        <p:txBody>
          <a:bodyPr>
            <a:normAutofit fontScale="90000"/>
          </a:bodyPr>
          <a:lstStyle/>
          <a:p>
            <a:pPr>
              <a:lnSpc>
                <a:spcPct val="100000"/>
              </a:lnSpc>
            </a:pPr>
            <a:r>
              <a:rPr lang="es-ES" sz="4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a:r>
            <a:br>
              <a:rPr lang="es-ES" sz="4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b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Marcador de contenido 2"/>
          <p:cNvSpPr>
            <a:spLocks noGrp="1"/>
          </p:cNvSpPr>
          <p:nvPr>
            <p:ph idx="1"/>
          </p:nvPr>
        </p:nvSpPr>
        <p:spPr>
          <a:xfrm>
            <a:off x="263568" y="448897"/>
            <a:ext cx="8423232" cy="6033179"/>
          </a:xfrm>
        </p:spPr>
        <p:txBody>
          <a:bodyPr>
            <a:normAutofit/>
          </a:bodyPr>
          <a:lstStyle/>
          <a:p>
            <a:pPr marL="0" indent="0">
              <a:buNone/>
            </a:pPr>
            <a:endParaRPr lang="es-ES" sz="2900" dirty="0" smtClean="0">
              <a:solidFill>
                <a:schemeClr val="tx2"/>
              </a:solidFill>
            </a:endParaRPr>
          </a:p>
          <a:p>
            <a:pPr marL="0" indent="0">
              <a:buNone/>
            </a:pPr>
            <a:r>
              <a:rPr lang="es-ES" sz="2900" dirty="0" smtClean="0">
                <a:solidFill>
                  <a:schemeClr val="tx2"/>
                </a:solidFill>
              </a:rPr>
              <a:t>El bebe no </a:t>
            </a:r>
            <a:r>
              <a:rPr lang="es-ES" sz="2900" dirty="0">
                <a:solidFill>
                  <a:schemeClr val="tx2"/>
                </a:solidFill>
              </a:rPr>
              <a:t>tiene un sentido de su cuerpo como </a:t>
            </a:r>
            <a:r>
              <a:rPr lang="es-ES" sz="2900" dirty="0" smtClean="0">
                <a:solidFill>
                  <a:schemeClr val="tx2"/>
                </a:solidFill>
              </a:rPr>
              <a:t>uno completo, la </a:t>
            </a:r>
            <a:r>
              <a:rPr lang="es-ES" sz="2900" dirty="0">
                <a:solidFill>
                  <a:schemeClr val="tx2"/>
                </a:solidFill>
              </a:rPr>
              <a:t>parte que esté en su ángulo de visión está </a:t>
            </a:r>
            <a:r>
              <a:rPr lang="es-ES" sz="2900" dirty="0" smtClean="0">
                <a:solidFill>
                  <a:schemeClr val="tx2"/>
                </a:solidFill>
              </a:rPr>
              <a:t>ahí,  </a:t>
            </a:r>
            <a:r>
              <a:rPr lang="es-ES" sz="2900" dirty="0">
                <a:solidFill>
                  <a:schemeClr val="tx2"/>
                </a:solidFill>
              </a:rPr>
              <a:t>hasta que el bebé deje de verlo</a:t>
            </a:r>
            <a:r>
              <a:rPr lang="es-ES" sz="2900" dirty="0" smtClean="0">
                <a:solidFill>
                  <a:schemeClr val="tx2"/>
                </a:solidFill>
              </a:rPr>
              <a:t>.</a:t>
            </a:r>
          </a:p>
          <a:p>
            <a:pPr marL="0" indent="0">
              <a:buNone/>
            </a:pPr>
            <a:endParaRPr lang="es-ES" sz="2900" dirty="0" smtClean="0">
              <a:solidFill>
                <a:schemeClr val="tx2"/>
              </a:solidFill>
            </a:endParaRPr>
          </a:p>
          <a:p>
            <a:pPr marL="0" indent="0">
              <a:buNone/>
            </a:pPr>
            <a:r>
              <a:rPr lang="es-ES" sz="2900" dirty="0" smtClean="0">
                <a:solidFill>
                  <a:schemeClr val="tx2"/>
                </a:solidFill>
              </a:rPr>
              <a:t> </a:t>
            </a:r>
            <a:r>
              <a:rPr lang="es-ES" sz="2900" dirty="0">
                <a:solidFill>
                  <a:schemeClr val="tx2"/>
                </a:solidFill>
              </a:rPr>
              <a:t>Puede ver su propia mano, pero no tiene el concepto de que la mano le </a:t>
            </a:r>
            <a:r>
              <a:rPr lang="es-ES" sz="2900" dirty="0" smtClean="0">
                <a:solidFill>
                  <a:schemeClr val="tx2"/>
                </a:solidFill>
              </a:rPr>
              <a:t>pertenezca.</a:t>
            </a:r>
          </a:p>
          <a:p>
            <a:pPr marL="0" indent="0">
              <a:buNone/>
            </a:pPr>
            <a:endParaRPr lang="es-ES" sz="2900" dirty="0" smtClean="0">
              <a:solidFill>
                <a:schemeClr val="tx2"/>
              </a:solidFill>
            </a:endParaRPr>
          </a:p>
          <a:p>
            <a:pPr marL="0" indent="0">
              <a:buNone/>
            </a:pPr>
            <a:r>
              <a:rPr lang="es-ES" sz="2900" dirty="0" smtClean="0">
                <a:solidFill>
                  <a:schemeClr val="tx2"/>
                </a:solidFill>
              </a:rPr>
              <a:t>En </a:t>
            </a:r>
            <a:r>
              <a:rPr lang="es-ES" sz="2900" dirty="0">
                <a:solidFill>
                  <a:schemeClr val="tx2"/>
                </a:solidFill>
              </a:rPr>
              <a:t>la etapa del espejo el bebe se mueve de un "cuerpo fragmentado" a una "visión </a:t>
            </a:r>
            <a:r>
              <a:rPr lang="es-ES" sz="2900" dirty="0" smtClean="0">
                <a:solidFill>
                  <a:schemeClr val="tx2"/>
                </a:solidFill>
              </a:rPr>
              <a:t>de </a:t>
            </a:r>
            <a:r>
              <a:rPr lang="es-ES" sz="2900" dirty="0">
                <a:solidFill>
                  <a:schemeClr val="tx2"/>
                </a:solidFill>
              </a:rPr>
              <a:t>su totalidad", </a:t>
            </a:r>
            <a:r>
              <a:rPr lang="es-ES" sz="2900" dirty="0" smtClean="0">
                <a:solidFill>
                  <a:schemeClr val="tx2"/>
                </a:solidFill>
              </a:rPr>
              <a:t>como uno completo.</a:t>
            </a:r>
          </a:p>
          <a:p>
            <a:pPr marL="0" indent="0">
              <a:buNone/>
            </a:pPr>
            <a:endParaRPr lang="es-ES" sz="2900" dirty="0" smtClean="0">
              <a:solidFill>
                <a:schemeClr val="tx2"/>
              </a:solidFill>
            </a:endParaRPr>
          </a:p>
          <a:p>
            <a:endParaRPr lang="es-ES" dirty="0"/>
          </a:p>
        </p:txBody>
      </p:sp>
    </p:spTree>
    <p:extLst>
      <p:ext uri="{BB962C8B-B14F-4D97-AF65-F5344CB8AC3E}">
        <p14:creationId xmlns:p14="http://schemas.microsoft.com/office/powerpoint/2010/main" val="65502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1706"/>
            <a:ext cx="8229600" cy="826735"/>
          </a:xfrm>
        </p:spPr>
        <p:txBody>
          <a:bodyPr>
            <a:normAutofit fontScale="90000"/>
          </a:bodyPr>
          <a:lstStyle/>
          <a:p>
            <a:pPr>
              <a:lnSpc>
                <a:spcPct val="100000"/>
              </a:lnSpc>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s-E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s-E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s-E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s-ES"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s-ES" sz="3600" dirty="0">
                <a:ln w="18415" cmpd="sng">
                  <a:solidFill>
                    <a:srgbClr val="FFFFFF"/>
                  </a:solidFill>
                  <a:prstDash val="solid"/>
                </a:ln>
                <a:effectLst>
                  <a:outerShdw blurRad="63500" dir="3600000" algn="tl" rotWithShape="0">
                    <a:srgbClr val="000000">
                      <a:alpha val="70000"/>
                    </a:srgbClr>
                  </a:outerShdw>
                </a:effectLst>
              </a:rPr>
              <a:t>El ser Hablando con la Unificación del </a:t>
            </a:r>
            <a:r>
              <a:rPr lang="es-ES" sz="3600" dirty="0" smtClean="0">
                <a:ln w="18415" cmpd="sng">
                  <a:solidFill>
                    <a:srgbClr val="FFFFFF"/>
                  </a:solidFill>
                  <a:prstDash val="solid"/>
                </a:ln>
                <a:effectLst>
                  <a:outerShdw blurRad="63500" dir="3600000" algn="tl" rotWithShape="0">
                    <a:srgbClr val="000000">
                      <a:alpha val="70000"/>
                    </a:srgbClr>
                  </a:outerShdw>
                </a:effectLst>
              </a:rPr>
              <a:t>Cuerpo</a:t>
            </a:r>
            <a:br>
              <a:rPr lang="es-ES" sz="3600" dirty="0" smtClean="0">
                <a:ln w="18415" cmpd="sng">
                  <a:solidFill>
                    <a:srgbClr val="FFFFFF"/>
                  </a:solidFill>
                  <a:prstDash val="solid"/>
                </a:ln>
                <a:effectLst>
                  <a:outerShdw blurRad="63500" dir="3600000" algn="tl" rotWithShape="0">
                    <a:srgbClr val="000000">
                      <a:alpha val="70000"/>
                    </a:srgbClr>
                  </a:outerShdw>
                </a:effectLst>
              </a:rPr>
            </a:br>
            <a:r>
              <a:rPr lang="es-ES" sz="3600" dirty="0" smtClean="0">
                <a:ln w="18415" cmpd="sng">
                  <a:solidFill>
                    <a:srgbClr val="FFFFFF"/>
                  </a:solidFill>
                  <a:prstDash val="solid"/>
                </a:ln>
                <a:effectLst>
                  <a:outerShdw blurRad="63500" dir="3600000" algn="tl" rotWithShape="0">
                    <a:srgbClr val="000000">
                      <a:alpha val="70000"/>
                    </a:srgbClr>
                  </a:outerShdw>
                </a:effectLst>
              </a:rPr>
              <a:t> </a:t>
            </a:r>
            <a:r>
              <a:rPr lang="es-ES" sz="3600" dirty="0">
                <a:ln w="18415" cmpd="sng">
                  <a:solidFill>
                    <a:srgbClr val="FFFFFF"/>
                  </a:solidFill>
                  <a:prstDash val="solid"/>
                </a:ln>
                <a:effectLst>
                  <a:outerShdw blurRad="63500" dir="3600000" algn="tl" rotWithShape="0">
                    <a:srgbClr val="000000">
                      <a:alpha val="70000"/>
                    </a:srgbClr>
                  </a:outerShdw>
                </a:effectLst>
              </a:rPr>
              <a:t/>
            </a:r>
            <a:br>
              <a:rPr lang="es-ES" sz="3600" dirty="0">
                <a:ln w="18415" cmpd="sng">
                  <a:solidFill>
                    <a:srgbClr val="FFFFFF"/>
                  </a:solidFill>
                  <a:prstDash val="solid"/>
                </a:ln>
                <a:effectLst>
                  <a:outerShdw blurRad="63500" dir="3600000" algn="tl" rotWithShape="0">
                    <a:srgbClr val="000000">
                      <a:alpha val="70000"/>
                    </a:srgbClr>
                  </a:outerShdw>
                </a:effectLst>
              </a:rPr>
            </a:br>
            <a:endParaRPr lang="es-ES" sz="3600" dirty="0">
              <a:ln w="18415" cmpd="sng">
                <a:solidFill>
                  <a:srgbClr val="FFFFFF"/>
                </a:solidFill>
                <a:prstDash val="solid"/>
              </a:ln>
              <a:effectLst>
                <a:outerShdw blurRad="63500" dir="3600000" algn="tl" rotWithShape="0">
                  <a:srgbClr val="000000">
                    <a:alpha val="70000"/>
                  </a:srgbClr>
                </a:outerShdw>
              </a:effectLst>
            </a:endParaRPr>
          </a:p>
        </p:txBody>
      </p:sp>
      <p:sp>
        <p:nvSpPr>
          <p:cNvPr id="3" name="Marcador de contenido 2"/>
          <p:cNvSpPr>
            <a:spLocks noGrp="1"/>
          </p:cNvSpPr>
          <p:nvPr>
            <p:ph idx="1"/>
          </p:nvPr>
        </p:nvSpPr>
        <p:spPr>
          <a:xfrm>
            <a:off x="263568" y="1018441"/>
            <a:ext cx="8423232" cy="5463635"/>
          </a:xfrm>
        </p:spPr>
        <p:txBody>
          <a:bodyPr>
            <a:normAutofit fontScale="77500" lnSpcReduction="20000"/>
          </a:bodyPr>
          <a:lstStyle/>
          <a:p>
            <a:pPr marL="0" indent="0" algn="ctr">
              <a:buNone/>
            </a:pPr>
            <a:r>
              <a:rPr lang="es-ES" sz="3100" dirty="0" smtClean="0">
                <a:solidFill>
                  <a:schemeClr val="tx2"/>
                </a:solidFill>
              </a:rPr>
              <a:t>El </a:t>
            </a:r>
            <a:r>
              <a:rPr lang="es-ES" sz="3100" dirty="0">
                <a:solidFill>
                  <a:schemeClr val="tx2"/>
                </a:solidFill>
              </a:rPr>
              <a:t>límite que separa a uno del otro, solo aparece cuando hay un yo simbolizado que conoce las fronteras de su cuerpo y que sabe que el ojo que mira le pertenece, por lo que se crea un corte y una separación entre lo que es mío y lo que es del otro.</a:t>
            </a:r>
            <a:r>
              <a:rPr lang="es-ES" sz="3100" dirty="0" smtClean="0">
                <a:solidFill>
                  <a:schemeClr val="tx2"/>
                </a:solidFill>
              </a:rPr>
              <a:t> </a:t>
            </a:r>
          </a:p>
          <a:p>
            <a:pPr marL="0" indent="0" algn="ctr">
              <a:buNone/>
            </a:pPr>
            <a:r>
              <a:rPr lang="es-ES" sz="3100" dirty="0" smtClean="0">
                <a:solidFill>
                  <a:schemeClr val="tx2"/>
                </a:solidFill>
              </a:rPr>
              <a:t>Si </a:t>
            </a:r>
            <a:r>
              <a:rPr lang="es-ES" sz="3100" dirty="0">
                <a:solidFill>
                  <a:schemeClr val="tx2"/>
                </a:solidFill>
              </a:rPr>
              <a:t>el autista habla el Otro desaparece, en cambio.</a:t>
            </a:r>
          </a:p>
          <a:p>
            <a:pPr marL="0" indent="0" algn="ctr">
              <a:buNone/>
            </a:pPr>
            <a:r>
              <a:rPr lang="es-ES" sz="3100" dirty="0" smtClean="0">
                <a:solidFill>
                  <a:schemeClr val="tx2"/>
                </a:solidFill>
              </a:rPr>
              <a:t>Para </a:t>
            </a:r>
            <a:r>
              <a:rPr lang="es-ES" sz="3100" dirty="0">
                <a:solidFill>
                  <a:schemeClr val="tx2"/>
                </a:solidFill>
              </a:rPr>
              <a:t>el autista, todo es él, y nada deja de serlo. </a:t>
            </a:r>
            <a:endParaRPr lang="es-ES" sz="3100" dirty="0" smtClean="0">
              <a:solidFill>
                <a:schemeClr val="tx2"/>
              </a:solidFill>
            </a:endParaRPr>
          </a:p>
          <a:p>
            <a:pPr marL="0" indent="0" algn="ctr">
              <a:buNone/>
            </a:pPr>
            <a:endParaRPr lang="es-ES" sz="3100" dirty="0">
              <a:solidFill>
                <a:schemeClr val="tx2"/>
              </a:solidFill>
            </a:endParaRPr>
          </a:p>
          <a:p>
            <a:pPr marL="0" indent="0" algn="ctr">
              <a:buNone/>
            </a:pPr>
            <a:r>
              <a:rPr lang="es-ES" sz="3100" dirty="0" smtClean="0">
                <a:solidFill>
                  <a:schemeClr val="tx2"/>
                </a:solidFill>
              </a:rPr>
              <a:t>“Dona Williams” Autista-Escritora  </a:t>
            </a:r>
            <a:r>
              <a:rPr lang="es-ES" sz="3100" dirty="0">
                <a:solidFill>
                  <a:schemeClr val="tx2"/>
                </a:solidFill>
              </a:rPr>
              <a:t>dice : “estaba o un brazo o </a:t>
            </a:r>
            <a:r>
              <a:rPr lang="es-ES" sz="3100" dirty="0" smtClean="0">
                <a:solidFill>
                  <a:schemeClr val="tx2"/>
                </a:solidFill>
              </a:rPr>
              <a:t>una </a:t>
            </a:r>
            <a:r>
              <a:rPr lang="es-ES" sz="3100" dirty="0">
                <a:solidFill>
                  <a:schemeClr val="tx2"/>
                </a:solidFill>
              </a:rPr>
              <a:t>mano, o una pierna” </a:t>
            </a:r>
            <a:r>
              <a:rPr lang="es-ES" sz="3100" dirty="0" smtClean="0">
                <a:solidFill>
                  <a:schemeClr val="tx2"/>
                </a:solidFill>
              </a:rPr>
              <a:t>y  </a:t>
            </a:r>
            <a:r>
              <a:rPr lang="es-ES" sz="3100" dirty="0">
                <a:solidFill>
                  <a:schemeClr val="tx2"/>
                </a:solidFill>
              </a:rPr>
              <a:t>se </a:t>
            </a:r>
            <a:r>
              <a:rPr lang="es-ES" sz="3100" dirty="0" smtClean="0">
                <a:solidFill>
                  <a:schemeClr val="tx2"/>
                </a:solidFill>
              </a:rPr>
              <a:t>veía </a:t>
            </a:r>
            <a:r>
              <a:rPr lang="es-ES" sz="3100" dirty="0">
                <a:solidFill>
                  <a:schemeClr val="tx2"/>
                </a:solidFill>
              </a:rPr>
              <a:t>como un desecho en el espejo.</a:t>
            </a:r>
            <a:endParaRPr lang="es-ES" sz="3100" i="1" dirty="0">
              <a:solidFill>
                <a:schemeClr val="tx2"/>
              </a:solidFill>
            </a:endParaRPr>
          </a:p>
          <a:p>
            <a:pPr marL="0" indent="0" algn="ctr">
              <a:buNone/>
            </a:pPr>
            <a:endParaRPr lang="es-ES" sz="3100" dirty="0">
              <a:solidFill>
                <a:schemeClr val="tx2"/>
              </a:solidFill>
            </a:endParaRPr>
          </a:p>
          <a:p>
            <a:pPr marL="0" indent="0" algn="ctr">
              <a:buNone/>
            </a:pPr>
            <a:r>
              <a:rPr lang="es-ES" sz="3100" dirty="0">
                <a:solidFill>
                  <a:schemeClr val="tx2"/>
                </a:solidFill>
              </a:rPr>
              <a:t>Para los autistas profundos era como si el espejo </a:t>
            </a:r>
            <a:r>
              <a:rPr lang="es-ES" sz="3100" dirty="0" smtClean="0">
                <a:solidFill>
                  <a:schemeClr val="tx2"/>
                </a:solidFill>
              </a:rPr>
              <a:t>estuviera </a:t>
            </a:r>
            <a:r>
              <a:rPr lang="es-ES" sz="3100" dirty="0">
                <a:solidFill>
                  <a:schemeClr val="tx2"/>
                </a:solidFill>
              </a:rPr>
              <a:t>roto</a:t>
            </a:r>
            <a:r>
              <a:rPr lang="es-ES" sz="3100" dirty="0" smtClean="0">
                <a:solidFill>
                  <a:schemeClr val="tx2"/>
                </a:solidFill>
              </a:rPr>
              <a:t>.</a:t>
            </a:r>
          </a:p>
          <a:p>
            <a:pPr marL="0" indent="0" algn="ctr">
              <a:buNone/>
            </a:pPr>
            <a:endParaRPr lang="es-ES" sz="3100" i="1" dirty="0">
              <a:solidFill>
                <a:schemeClr val="tx2"/>
              </a:solidFill>
            </a:endParaRPr>
          </a:p>
          <a:p>
            <a:pPr marL="0" indent="0" algn="ctr">
              <a:buNone/>
            </a:pPr>
            <a:r>
              <a:rPr lang="es-ES" sz="3100" dirty="0" smtClean="0">
                <a:solidFill>
                  <a:schemeClr val="tx2"/>
                </a:solidFill>
              </a:rPr>
              <a:t>Quiebran </a:t>
            </a:r>
            <a:r>
              <a:rPr lang="es-ES" sz="3100" dirty="0">
                <a:solidFill>
                  <a:schemeClr val="tx2"/>
                </a:solidFill>
              </a:rPr>
              <a:t>a veces los espejos que reaniman </a:t>
            </a:r>
            <a:r>
              <a:rPr lang="es-ES" sz="3100" dirty="0" smtClean="0">
                <a:solidFill>
                  <a:schemeClr val="tx2"/>
                </a:solidFill>
              </a:rPr>
              <a:t>la </a:t>
            </a:r>
            <a:r>
              <a:rPr lang="es-ES" sz="3100" dirty="0">
                <a:solidFill>
                  <a:schemeClr val="tx2"/>
                </a:solidFill>
              </a:rPr>
              <a:t>angustia del cuerpo fragmentado</a:t>
            </a:r>
            <a:r>
              <a:rPr lang="es-ES" sz="3100" i="1" dirty="0" smtClean="0">
                <a:solidFill>
                  <a:schemeClr val="tx2"/>
                </a:solidFill>
              </a:rPr>
              <a:t>.</a:t>
            </a:r>
          </a:p>
          <a:p>
            <a:pPr marL="0" indent="0" algn="ctr">
              <a:buNone/>
            </a:pPr>
            <a:r>
              <a:rPr lang="es-ES" sz="3100" i="1" dirty="0" smtClean="0">
                <a:solidFill>
                  <a:schemeClr val="tx2"/>
                </a:solidFill>
              </a:rPr>
              <a:t> </a:t>
            </a:r>
            <a:endParaRPr lang="es-ES" sz="3100" dirty="0">
              <a:solidFill>
                <a:schemeClr val="tx2"/>
              </a:solidFill>
            </a:endParaRPr>
          </a:p>
          <a:p>
            <a:pPr marL="0" indent="0">
              <a:buNone/>
            </a:pPr>
            <a:endParaRPr lang="es-ES" sz="2900" dirty="0">
              <a:solidFill>
                <a:schemeClr val="tx2"/>
              </a:solidFill>
            </a:endParaRPr>
          </a:p>
        </p:txBody>
      </p:sp>
    </p:spTree>
    <p:extLst>
      <p:ext uri="{BB962C8B-B14F-4D97-AF65-F5344CB8AC3E}">
        <p14:creationId xmlns:p14="http://schemas.microsoft.com/office/powerpoint/2010/main" val="47512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848" y="1"/>
            <a:ext cx="8445952" cy="755460"/>
          </a:xfrm>
        </p:spPr>
        <p:txBody>
          <a:bodyPr/>
          <a:lstStyle/>
          <a:p>
            <a:pPr>
              <a:lnSpc>
                <a:spcPct val="100000"/>
              </a:lnSpc>
            </a:pPr>
            <a:r>
              <a:rPr lang="es-ES" sz="4000" b="1" dirty="0" smtClean="0">
                <a:ln w="10541" cmpd="sng">
                  <a:solidFill>
                    <a:schemeClr val="accent1">
                      <a:shade val="88000"/>
                      <a:satMod val="110000"/>
                    </a:schemeClr>
                  </a:solidFill>
                  <a:prstDash val="solid"/>
                </a:ln>
                <a:effectLst/>
              </a:rPr>
              <a:t>5) Pulsiones o Instintos de vida</a:t>
            </a:r>
            <a:endParaRPr lang="es-ES" sz="3200" b="1" i="1" dirty="0"/>
          </a:p>
        </p:txBody>
      </p:sp>
      <p:sp>
        <p:nvSpPr>
          <p:cNvPr id="3" name="Marcador de contenido 2"/>
          <p:cNvSpPr>
            <a:spLocks noGrp="1"/>
          </p:cNvSpPr>
          <p:nvPr>
            <p:ph idx="1"/>
          </p:nvPr>
        </p:nvSpPr>
        <p:spPr>
          <a:xfrm>
            <a:off x="95842" y="1062026"/>
            <a:ext cx="8387291" cy="5503922"/>
          </a:xfrm>
        </p:spPr>
        <p:txBody>
          <a:bodyPr>
            <a:normAutofit lnSpcReduction="10000"/>
          </a:bodyPr>
          <a:lstStyle/>
          <a:p>
            <a:pPr marL="57150" indent="0">
              <a:buNone/>
            </a:pPr>
            <a:r>
              <a:rPr lang="es-ES" sz="2200" dirty="0" smtClean="0">
                <a:solidFill>
                  <a:schemeClr val="tx2"/>
                </a:solidFill>
              </a:rPr>
              <a:t>Freud observó que </a:t>
            </a:r>
            <a:r>
              <a:rPr lang="es-ES" sz="2200" dirty="0">
                <a:solidFill>
                  <a:schemeClr val="tx2"/>
                </a:solidFill>
              </a:rPr>
              <a:t>el bebe </a:t>
            </a:r>
            <a:r>
              <a:rPr lang="es-ES" sz="2200" dirty="0" smtClean="0">
                <a:solidFill>
                  <a:schemeClr val="tx2"/>
                </a:solidFill>
              </a:rPr>
              <a:t>prueba </a:t>
            </a:r>
            <a:r>
              <a:rPr lang="es-ES" sz="2200" dirty="0">
                <a:solidFill>
                  <a:schemeClr val="tx2"/>
                </a:solidFill>
              </a:rPr>
              <a:t>una primera experiencia </a:t>
            </a:r>
            <a:r>
              <a:rPr lang="es-ES" sz="2200" dirty="0" smtClean="0">
                <a:solidFill>
                  <a:schemeClr val="tx2"/>
                </a:solidFill>
              </a:rPr>
              <a:t>de satisfacción </a:t>
            </a:r>
            <a:r>
              <a:rPr lang="es-ES" sz="2200" dirty="0">
                <a:solidFill>
                  <a:schemeClr val="tx2"/>
                </a:solidFill>
              </a:rPr>
              <a:t>que luego va a buscar. Es la experiencia de </a:t>
            </a:r>
            <a:r>
              <a:rPr lang="es-ES" sz="2200" dirty="0" smtClean="0">
                <a:solidFill>
                  <a:schemeClr val="tx2"/>
                </a:solidFill>
              </a:rPr>
              <a:t>primera necesidad y sentidos corporales : </a:t>
            </a:r>
            <a:r>
              <a:rPr lang="es-ES" sz="2200" dirty="0">
                <a:solidFill>
                  <a:schemeClr val="tx2"/>
                </a:solidFill>
              </a:rPr>
              <a:t>el hambre y ser </a:t>
            </a:r>
            <a:r>
              <a:rPr lang="es-ES" sz="2200" dirty="0" smtClean="0">
                <a:solidFill>
                  <a:schemeClr val="tx2"/>
                </a:solidFill>
              </a:rPr>
              <a:t>satisfecho</a:t>
            </a:r>
            <a:r>
              <a:rPr lang="es-ES" sz="2200" dirty="0">
                <a:solidFill>
                  <a:schemeClr val="tx2"/>
                </a:solidFill>
              </a:rPr>
              <a:t>. </a:t>
            </a:r>
            <a:endParaRPr lang="es-ES" sz="2200" dirty="0" smtClean="0">
              <a:solidFill>
                <a:schemeClr val="tx2"/>
              </a:solidFill>
            </a:endParaRPr>
          </a:p>
          <a:p>
            <a:pPr marL="57150" indent="0">
              <a:buNone/>
            </a:pPr>
            <a:endParaRPr lang="es-ES" sz="2200" dirty="0" smtClean="0">
              <a:solidFill>
                <a:schemeClr val="tx2"/>
              </a:solidFill>
            </a:endParaRPr>
          </a:p>
          <a:p>
            <a:pPr marL="57150" indent="0">
              <a:buNone/>
            </a:pPr>
            <a:r>
              <a:rPr lang="es-ES" sz="2200" dirty="0" smtClean="0">
                <a:solidFill>
                  <a:schemeClr val="tx2"/>
                </a:solidFill>
              </a:rPr>
              <a:t>Con </a:t>
            </a:r>
            <a:r>
              <a:rPr lang="es-ES" sz="2200" dirty="0">
                <a:solidFill>
                  <a:schemeClr val="tx2"/>
                </a:solidFill>
              </a:rPr>
              <a:t>esa primera excitación de tensión pulsional el bebe va a conocer el placer y </a:t>
            </a:r>
            <a:r>
              <a:rPr lang="es-ES" sz="2200" dirty="0" smtClean="0">
                <a:solidFill>
                  <a:schemeClr val="tx2"/>
                </a:solidFill>
              </a:rPr>
              <a:t>la falta, generando </a:t>
            </a:r>
            <a:r>
              <a:rPr lang="es-ES" sz="2200" dirty="0">
                <a:solidFill>
                  <a:schemeClr val="tx2"/>
                </a:solidFill>
              </a:rPr>
              <a:t>el deseo y la solicitud de </a:t>
            </a:r>
            <a:r>
              <a:rPr lang="es-ES" sz="2200" dirty="0" smtClean="0">
                <a:solidFill>
                  <a:schemeClr val="tx2"/>
                </a:solidFill>
              </a:rPr>
              <a:t>amor.</a:t>
            </a:r>
          </a:p>
          <a:p>
            <a:pPr marL="57150" indent="0">
              <a:buNone/>
            </a:pPr>
            <a:endParaRPr lang="es-ES" sz="2200" dirty="0">
              <a:solidFill>
                <a:schemeClr val="tx2"/>
              </a:solidFill>
            </a:endParaRPr>
          </a:p>
          <a:p>
            <a:pPr marL="0" indent="0">
              <a:buNone/>
            </a:pPr>
            <a:r>
              <a:rPr lang="es-ES" sz="2200" dirty="0" smtClean="0">
                <a:solidFill>
                  <a:schemeClr val="tx2"/>
                </a:solidFill>
              </a:rPr>
              <a:t>De esa manera se </a:t>
            </a:r>
            <a:r>
              <a:rPr lang="es-ES" sz="2200" dirty="0">
                <a:solidFill>
                  <a:schemeClr val="tx2"/>
                </a:solidFill>
              </a:rPr>
              <a:t>involucran </a:t>
            </a:r>
            <a:r>
              <a:rPr lang="es-ES" sz="2200" dirty="0" smtClean="0">
                <a:solidFill>
                  <a:schemeClr val="tx2"/>
                </a:solidFill>
              </a:rPr>
              <a:t>las pulsiones :</a:t>
            </a:r>
          </a:p>
          <a:p>
            <a:pPr marL="0" indent="0">
              <a:buNone/>
            </a:pPr>
            <a:endParaRPr lang="es-ES" sz="2200" dirty="0" smtClean="0">
              <a:solidFill>
                <a:schemeClr val="tx2"/>
              </a:solidFill>
            </a:endParaRPr>
          </a:p>
          <a:p>
            <a:pPr lvl="1"/>
            <a:r>
              <a:rPr lang="es-ES" sz="2200" dirty="0">
                <a:solidFill>
                  <a:schemeClr val="tx2"/>
                </a:solidFill>
              </a:rPr>
              <a:t>	</a:t>
            </a:r>
            <a:r>
              <a:rPr lang="es-ES" sz="2200" b="1" dirty="0" smtClean="0">
                <a:solidFill>
                  <a:schemeClr val="tx2"/>
                </a:solidFill>
              </a:rPr>
              <a:t>Oral</a:t>
            </a:r>
            <a:r>
              <a:rPr lang="es-ES" sz="2200" dirty="0" smtClean="0">
                <a:solidFill>
                  <a:schemeClr val="tx2"/>
                </a:solidFill>
              </a:rPr>
              <a:t> que corresponde a una demanda ;</a:t>
            </a:r>
          </a:p>
          <a:p>
            <a:pPr lvl="1"/>
            <a:r>
              <a:rPr lang="es-ES" sz="2200" dirty="0">
                <a:solidFill>
                  <a:schemeClr val="tx2"/>
                </a:solidFill>
              </a:rPr>
              <a:t>	</a:t>
            </a:r>
            <a:r>
              <a:rPr lang="es-ES" sz="2200" b="1" dirty="0" smtClean="0">
                <a:solidFill>
                  <a:schemeClr val="tx2"/>
                </a:solidFill>
              </a:rPr>
              <a:t>Anal</a:t>
            </a:r>
            <a:r>
              <a:rPr lang="es-ES" sz="2200" dirty="0" smtClean="0">
                <a:solidFill>
                  <a:schemeClr val="tx2"/>
                </a:solidFill>
              </a:rPr>
              <a:t> es repuesta a una demanda ;</a:t>
            </a:r>
          </a:p>
          <a:p>
            <a:pPr lvl="1"/>
            <a:r>
              <a:rPr lang="es-ES" sz="2200" dirty="0">
                <a:solidFill>
                  <a:schemeClr val="tx2"/>
                </a:solidFill>
              </a:rPr>
              <a:t>	</a:t>
            </a:r>
            <a:r>
              <a:rPr lang="es-ES" sz="2200" b="1" dirty="0" err="1" smtClean="0">
                <a:solidFill>
                  <a:schemeClr val="tx2"/>
                </a:solidFill>
              </a:rPr>
              <a:t>Escópica</a:t>
            </a:r>
            <a:r>
              <a:rPr lang="es-ES" sz="2200" dirty="0" smtClean="0">
                <a:solidFill>
                  <a:schemeClr val="tx2"/>
                </a:solidFill>
              </a:rPr>
              <a:t>  (Mirar y ser mirado : el mismo deseo) ;</a:t>
            </a:r>
          </a:p>
          <a:p>
            <a:pPr lvl="1"/>
            <a:r>
              <a:rPr lang="es-ES" sz="2200" dirty="0">
                <a:solidFill>
                  <a:schemeClr val="tx2"/>
                </a:solidFill>
              </a:rPr>
              <a:t>	</a:t>
            </a:r>
            <a:r>
              <a:rPr lang="es-ES" sz="2200" b="1" dirty="0" err="1" smtClean="0">
                <a:solidFill>
                  <a:schemeClr val="tx2"/>
                </a:solidFill>
              </a:rPr>
              <a:t>Invocante</a:t>
            </a:r>
            <a:r>
              <a:rPr lang="es-ES" sz="2200" b="1" dirty="0" smtClean="0">
                <a:solidFill>
                  <a:schemeClr val="tx2"/>
                </a:solidFill>
              </a:rPr>
              <a:t> </a:t>
            </a:r>
            <a:r>
              <a:rPr lang="es-ES" sz="2200" dirty="0" smtClean="0">
                <a:solidFill>
                  <a:schemeClr val="tx2"/>
                </a:solidFill>
              </a:rPr>
              <a:t>o de la voz.</a:t>
            </a:r>
          </a:p>
          <a:p>
            <a:pPr marL="457200" lvl="1" indent="0">
              <a:buNone/>
            </a:pPr>
            <a:endParaRPr lang="es-ES" sz="2200" dirty="0" smtClean="0">
              <a:solidFill>
                <a:schemeClr val="tx2"/>
              </a:solidFill>
            </a:endParaRPr>
          </a:p>
          <a:p>
            <a:pPr marL="57150" indent="0" algn="ctr">
              <a:buNone/>
            </a:pPr>
            <a:r>
              <a:rPr lang="es-ES" sz="2600" dirty="0" smtClean="0">
                <a:solidFill>
                  <a:schemeClr val="tx2"/>
                </a:solidFill>
              </a:rPr>
              <a:t>El Autismo se podría definir como desorden pulsional.</a:t>
            </a:r>
            <a:endParaRPr lang="es-ES" sz="2600" dirty="0">
              <a:solidFill>
                <a:schemeClr val="tx2"/>
              </a:solidFill>
            </a:endParaRPr>
          </a:p>
        </p:txBody>
      </p:sp>
    </p:spTree>
    <p:extLst>
      <p:ext uri="{BB962C8B-B14F-4D97-AF65-F5344CB8AC3E}">
        <p14:creationId xmlns:p14="http://schemas.microsoft.com/office/powerpoint/2010/main" val="156210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
            <a:ext cx="8229600" cy="754843"/>
          </a:xfrm>
        </p:spPr>
        <p:txBody>
          <a:bodyPr/>
          <a:lstStyle/>
          <a:p>
            <a:r>
              <a:rPr lang="es-ES" sz="4000" dirty="0" smtClean="0"/>
              <a:t>El autista y la retención de su </a:t>
            </a:r>
            <a:r>
              <a:rPr lang="es-ES" sz="3600" dirty="0" smtClean="0"/>
              <a:t>VOZ</a:t>
            </a:r>
            <a:endParaRPr lang="es-ES" sz="3600" dirty="0"/>
          </a:p>
        </p:txBody>
      </p:sp>
      <p:sp>
        <p:nvSpPr>
          <p:cNvPr id="3" name="Marcador de contenido 2"/>
          <p:cNvSpPr>
            <a:spLocks noGrp="1"/>
          </p:cNvSpPr>
          <p:nvPr>
            <p:ph idx="1"/>
          </p:nvPr>
        </p:nvSpPr>
        <p:spPr>
          <a:xfrm>
            <a:off x="457199" y="754843"/>
            <a:ext cx="8388477" cy="6103157"/>
          </a:xfrm>
        </p:spPr>
        <p:txBody>
          <a:bodyPr>
            <a:noAutofit/>
          </a:bodyPr>
          <a:lstStyle/>
          <a:p>
            <a:pPr marL="0" indent="0">
              <a:buNone/>
            </a:pPr>
            <a:r>
              <a:rPr lang="es-ES" sz="2000" dirty="0" smtClean="0">
                <a:solidFill>
                  <a:schemeClr val="tx2"/>
                </a:solidFill>
              </a:rPr>
              <a:t>Si </a:t>
            </a:r>
            <a:r>
              <a:rPr lang="es-ES" sz="2000" dirty="0">
                <a:solidFill>
                  <a:schemeClr val="tx2"/>
                </a:solidFill>
              </a:rPr>
              <a:t>la audición es un sentido que se forma </a:t>
            </a:r>
            <a:r>
              <a:rPr lang="es-ES" sz="2000" dirty="0" smtClean="0">
                <a:solidFill>
                  <a:schemeClr val="tx2"/>
                </a:solidFill>
              </a:rPr>
              <a:t>orgánicamente </a:t>
            </a:r>
            <a:r>
              <a:rPr lang="es-ES" sz="2000" dirty="0">
                <a:solidFill>
                  <a:schemeClr val="tx2"/>
                </a:solidFill>
              </a:rPr>
              <a:t>entre el cuarto y el quinto mes </a:t>
            </a:r>
            <a:r>
              <a:rPr lang="es-ES" sz="2000" dirty="0" smtClean="0">
                <a:solidFill>
                  <a:schemeClr val="tx2"/>
                </a:solidFill>
              </a:rPr>
              <a:t>del feto, </a:t>
            </a:r>
            <a:r>
              <a:rPr lang="es-ES" sz="2000" u="sng" dirty="0">
                <a:solidFill>
                  <a:schemeClr val="tx2"/>
                </a:solidFill>
              </a:rPr>
              <a:t>la </a:t>
            </a:r>
            <a:r>
              <a:rPr lang="es-ES" sz="2000" u="sng" dirty="0" smtClean="0">
                <a:solidFill>
                  <a:schemeClr val="tx2"/>
                </a:solidFill>
              </a:rPr>
              <a:t>instalación </a:t>
            </a:r>
            <a:r>
              <a:rPr lang="es-ES" sz="2000" u="sng" dirty="0">
                <a:solidFill>
                  <a:schemeClr val="tx2"/>
                </a:solidFill>
              </a:rPr>
              <a:t>de la voz </a:t>
            </a:r>
            <a:r>
              <a:rPr lang="es-ES" sz="2000" dirty="0">
                <a:solidFill>
                  <a:schemeClr val="tx2"/>
                </a:solidFill>
              </a:rPr>
              <a:t>como </a:t>
            </a:r>
            <a:r>
              <a:rPr lang="es-ES" sz="2000" dirty="0" smtClean="0">
                <a:solidFill>
                  <a:schemeClr val="tx2"/>
                </a:solidFill>
              </a:rPr>
              <a:t>función psíquica </a:t>
            </a:r>
            <a:r>
              <a:rPr lang="es-ES" sz="2000" dirty="0">
                <a:solidFill>
                  <a:schemeClr val="tx2"/>
                </a:solidFill>
              </a:rPr>
              <a:t>depende de </a:t>
            </a:r>
            <a:r>
              <a:rPr lang="es-ES" sz="2000" dirty="0" smtClean="0">
                <a:solidFill>
                  <a:schemeClr val="tx2"/>
                </a:solidFill>
              </a:rPr>
              <a:t>eventos </a:t>
            </a:r>
            <a:r>
              <a:rPr lang="es-ES" sz="2000" dirty="0">
                <a:solidFill>
                  <a:schemeClr val="tx2"/>
                </a:solidFill>
              </a:rPr>
              <a:t>intricados y </a:t>
            </a:r>
            <a:r>
              <a:rPr lang="es-ES" sz="2000" dirty="0" smtClean="0">
                <a:solidFill>
                  <a:schemeClr val="tx2"/>
                </a:solidFill>
              </a:rPr>
              <a:t>necesitan </a:t>
            </a:r>
            <a:r>
              <a:rPr lang="es-ES" sz="2000" dirty="0">
                <a:solidFill>
                  <a:schemeClr val="tx2"/>
                </a:solidFill>
              </a:rPr>
              <a:t>una </a:t>
            </a:r>
            <a:r>
              <a:rPr lang="es-ES" sz="2000" dirty="0" smtClean="0">
                <a:solidFill>
                  <a:schemeClr val="tx2"/>
                </a:solidFill>
              </a:rPr>
              <a:t>aceptación  </a:t>
            </a:r>
            <a:r>
              <a:rPr lang="es-ES" sz="2000" dirty="0">
                <a:solidFill>
                  <a:schemeClr val="tx2"/>
                </a:solidFill>
              </a:rPr>
              <a:t>por la alienación al campo del </a:t>
            </a:r>
            <a:r>
              <a:rPr lang="es-ES" sz="2000" dirty="0" smtClean="0">
                <a:solidFill>
                  <a:schemeClr val="tx2"/>
                </a:solidFill>
              </a:rPr>
              <a:t>lenguaje. </a:t>
            </a:r>
          </a:p>
          <a:p>
            <a:pPr marL="0" indent="0">
              <a:lnSpc>
                <a:spcPct val="50000"/>
              </a:lnSpc>
              <a:buNone/>
            </a:pPr>
            <a:endParaRPr lang="es-ES" sz="2000" dirty="0" smtClean="0">
              <a:solidFill>
                <a:schemeClr val="tx2"/>
              </a:solidFill>
            </a:endParaRPr>
          </a:p>
          <a:p>
            <a:pPr>
              <a:lnSpc>
                <a:spcPct val="70000"/>
              </a:lnSpc>
            </a:pPr>
            <a:r>
              <a:rPr lang="es-ES" sz="2000" dirty="0" smtClean="0">
                <a:solidFill>
                  <a:schemeClr val="tx2"/>
                </a:solidFill>
              </a:rPr>
              <a:t>A 2 </a:t>
            </a:r>
            <a:r>
              <a:rPr lang="es-ES" sz="2000" dirty="0">
                <a:solidFill>
                  <a:schemeClr val="tx2"/>
                </a:solidFill>
              </a:rPr>
              <a:t>meses : </a:t>
            </a:r>
            <a:r>
              <a:rPr lang="es-ES" sz="2000" dirty="0" smtClean="0">
                <a:solidFill>
                  <a:schemeClr val="tx2"/>
                </a:solidFill>
              </a:rPr>
              <a:t>vocalización o arrullo el bebe dice </a:t>
            </a:r>
            <a:r>
              <a:rPr lang="es-ES" sz="2000" dirty="0" err="1">
                <a:solidFill>
                  <a:schemeClr val="tx2"/>
                </a:solidFill>
              </a:rPr>
              <a:t>ooo</a:t>
            </a:r>
            <a:r>
              <a:rPr lang="es-ES" sz="2000" dirty="0">
                <a:solidFill>
                  <a:schemeClr val="tx2"/>
                </a:solidFill>
              </a:rPr>
              <a:t> 0 </a:t>
            </a:r>
            <a:r>
              <a:rPr lang="es-ES" sz="2000" dirty="0" err="1">
                <a:solidFill>
                  <a:schemeClr val="tx2"/>
                </a:solidFill>
              </a:rPr>
              <a:t>aaa</a:t>
            </a:r>
            <a:r>
              <a:rPr lang="es-ES" sz="2000" dirty="0">
                <a:solidFill>
                  <a:schemeClr val="tx2"/>
                </a:solidFill>
              </a:rPr>
              <a:t> </a:t>
            </a:r>
            <a:r>
              <a:rPr lang="es-ES" sz="2000" dirty="0" smtClean="0">
                <a:solidFill>
                  <a:schemeClr val="tx2"/>
                </a:solidFill>
              </a:rPr>
              <a:t>cuando tiene estado de saciedad – </a:t>
            </a:r>
            <a:r>
              <a:rPr lang="es-ES" sz="2000" dirty="0">
                <a:solidFill>
                  <a:schemeClr val="tx2"/>
                </a:solidFill>
              </a:rPr>
              <a:t>(seria la primera aceptación de la perdida) </a:t>
            </a:r>
            <a:r>
              <a:rPr lang="es-ES" sz="2000" dirty="0" smtClean="0">
                <a:solidFill>
                  <a:schemeClr val="tx2"/>
                </a:solidFill>
              </a:rPr>
              <a:t>;</a:t>
            </a:r>
          </a:p>
          <a:p>
            <a:r>
              <a:rPr lang="es-ES" sz="2000" dirty="0" smtClean="0">
                <a:solidFill>
                  <a:schemeClr val="tx2"/>
                </a:solidFill>
              </a:rPr>
              <a:t>De 4 a 6 meses parloteo o balbuceo ; </a:t>
            </a:r>
          </a:p>
          <a:p>
            <a:pPr marL="0" indent="0">
              <a:buNone/>
            </a:pPr>
            <a:r>
              <a:rPr lang="es-ES" sz="2000" dirty="0" smtClean="0">
                <a:solidFill>
                  <a:schemeClr val="tx2"/>
                </a:solidFill>
              </a:rPr>
              <a:t>       - igual en todo el mundo (falta para los autistas) </a:t>
            </a:r>
          </a:p>
          <a:p>
            <a:pPr marL="0" indent="0">
              <a:buNone/>
            </a:pPr>
            <a:endParaRPr lang="es-ES" sz="2000" dirty="0" smtClean="0">
              <a:solidFill>
                <a:schemeClr val="tx2"/>
              </a:solidFill>
            </a:endParaRPr>
          </a:p>
          <a:p>
            <a:pPr marL="0" indent="0" algn="ctr">
              <a:buNone/>
            </a:pPr>
            <a:r>
              <a:rPr lang="es-ES" sz="2400" u="sng" dirty="0" smtClean="0">
                <a:solidFill>
                  <a:schemeClr val="tx2"/>
                </a:solidFill>
              </a:rPr>
              <a:t>La voz no se asimila se incorpora.</a:t>
            </a:r>
          </a:p>
          <a:p>
            <a:pPr marL="0" indent="0" algn="ctr">
              <a:buNone/>
            </a:pPr>
            <a:endParaRPr lang="es-ES" sz="2400" u="sng" dirty="0" smtClean="0">
              <a:solidFill>
                <a:schemeClr val="tx2"/>
              </a:solidFill>
            </a:endParaRPr>
          </a:p>
          <a:p>
            <a:pPr marL="0" indent="0">
              <a:buNone/>
            </a:pPr>
            <a:r>
              <a:rPr lang="es-ES" sz="2000" dirty="0" smtClean="0">
                <a:solidFill>
                  <a:schemeClr val="tx2"/>
                </a:solidFill>
              </a:rPr>
              <a:t>La </a:t>
            </a:r>
            <a:r>
              <a:rPr lang="es-ES" sz="2000" dirty="0">
                <a:solidFill>
                  <a:schemeClr val="tx2"/>
                </a:solidFill>
              </a:rPr>
              <a:t>voz participa </a:t>
            </a:r>
            <a:r>
              <a:rPr lang="es-ES" sz="2000" dirty="0" smtClean="0">
                <a:solidFill>
                  <a:schemeClr val="tx2"/>
                </a:solidFill>
              </a:rPr>
              <a:t>en </a:t>
            </a:r>
            <a:r>
              <a:rPr lang="es-ES" sz="2000" dirty="0">
                <a:solidFill>
                  <a:schemeClr val="tx2"/>
                </a:solidFill>
              </a:rPr>
              <a:t>la separación de </a:t>
            </a:r>
            <a:r>
              <a:rPr lang="es-ES" sz="2000" dirty="0" smtClean="0">
                <a:solidFill>
                  <a:schemeClr val="tx2"/>
                </a:solidFill>
              </a:rPr>
              <a:t>la madre y del bebe, delimita </a:t>
            </a:r>
            <a:r>
              <a:rPr lang="es-ES" sz="2000" dirty="0">
                <a:solidFill>
                  <a:schemeClr val="tx2"/>
                </a:solidFill>
              </a:rPr>
              <a:t>los bordes </a:t>
            </a:r>
            <a:r>
              <a:rPr lang="es-ES" sz="2000" dirty="0" smtClean="0">
                <a:solidFill>
                  <a:schemeClr val="tx2"/>
                </a:solidFill>
              </a:rPr>
              <a:t>del cuerpo y  </a:t>
            </a:r>
            <a:r>
              <a:rPr lang="es-ES" sz="2000" dirty="0">
                <a:solidFill>
                  <a:schemeClr val="tx2"/>
                </a:solidFill>
              </a:rPr>
              <a:t>sirve en un circuito pulsional a llamar, </a:t>
            </a:r>
            <a:r>
              <a:rPr lang="es-ES" sz="2000" dirty="0" smtClean="0">
                <a:solidFill>
                  <a:schemeClr val="tx2"/>
                </a:solidFill>
              </a:rPr>
              <a:t>ser llamado, solicitar ser llamado.</a:t>
            </a:r>
          </a:p>
          <a:p>
            <a:pPr marL="0" indent="0">
              <a:lnSpc>
                <a:spcPct val="50000"/>
              </a:lnSpc>
              <a:buNone/>
            </a:pPr>
            <a:endParaRPr lang="es-ES" sz="2000" dirty="0" smtClean="0">
              <a:solidFill>
                <a:schemeClr val="tx2"/>
              </a:solidFill>
            </a:endParaRPr>
          </a:p>
          <a:p>
            <a:pPr marL="0" indent="0" algn="ctr">
              <a:buNone/>
            </a:pPr>
            <a:r>
              <a:rPr lang="es-ES" sz="2400" u="sng" dirty="0" smtClean="0">
                <a:solidFill>
                  <a:schemeClr val="tx2"/>
                </a:solidFill>
              </a:rPr>
              <a:t>Para  </a:t>
            </a:r>
            <a:r>
              <a:rPr lang="es-ES" sz="2400" u="sng" dirty="0">
                <a:solidFill>
                  <a:schemeClr val="tx2"/>
                </a:solidFill>
              </a:rPr>
              <a:t>los autistas </a:t>
            </a:r>
            <a:r>
              <a:rPr lang="es-ES" sz="2400" u="sng" dirty="0" smtClean="0">
                <a:solidFill>
                  <a:schemeClr val="tx2"/>
                </a:solidFill>
              </a:rPr>
              <a:t>la </a:t>
            </a:r>
            <a:r>
              <a:rPr lang="es-ES" sz="2400" u="sng" dirty="0">
                <a:solidFill>
                  <a:schemeClr val="tx2"/>
                </a:solidFill>
              </a:rPr>
              <a:t>voz no </a:t>
            </a:r>
            <a:r>
              <a:rPr lang="es-ES" sz="2400" u="sng" dirty="0" smtClean="0">
                <a:solidFill>
                  <a:schemeClr val="tx2"/>
                </a:solidFill>
              </a:rPr>
              <a:t>funciona.</a:t>
            </a:r>
          </a:p>
        </p:txBody>
      </p:sp>
    </p:spTree>
    <p:extLst>
      <p:ext uri="{BB962C8B-B14F-4D97-AF65-F5344CB8AC3E}">
        <p14:creationId xmlns:p14="http://schemas.microsoft.com/office/powerpoint/2010/main" val="279506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958532"/>
          </a:xfrm>
        </p:spPr>
        <p:txBody>
          <a:bodyPr/>
          <a:lstStyle/>
          <a:p>
            <a:r>
              <a:rPr lang="es-ES" dirty="0" smtClean="0"/>
              <a:t>INTRODUCCIÓN</a:t>
            </a:r>
            <a:endParaRPr lang="es-ES" dirty="0"/>
          </a:p>
        </p:txBody>
      </p:sp>
      <p:sp>
        <p:nvSpPr>
          <p:cNvPr id="3" name="Marcador de contenido 2"/>
          <p:cNvSpPr>
            <a:spLocks noGrp="1"/>
          </p:cNvSpPr>
          <p:nvPr>
            <p:ph idx="1"/>
          </p:nvPr>
        </p:nvSpPr>
        <p:spPr>
          <a:xfrm>
            <a:off x="191685" y="1149615"/>
            <a:ext cx="8805555" cy="5416332"/>
          </a:xfrm>
        </p:spPr>
        <p:txBody>
          <a:bodyPr>
            <a:normAutofit fontScale="25000" lnSpcReduction="20000"/>
          </a:bodyPr>
          <a:lstStyle/>
          <a:p>
            <a:pPr marL="0" indent="0">
              <a:buNone/>
            </a:pPr>
            <a:endParaRPr lang="es-ES" sz="5500" dirty="0" smtClean="0">
              <a:solidFill>
                <a:schemeClr val="tx2"/>
              </a:solidFill>
            </a:endParaRPr>
          </a:p>
          <a:p>
            <a:pPr marL="0" indent="0" algn="ctr">
              <a:buNone/>
            </a:pPr>
            <a:r>
              <a:rPr lang="es-ES" sz="9600" dirty="0" smtClean="0">
                <a:solidFill>
                  <a:schemeClr val="tx2"/>
                </a:solidFill>
              </a:rPr>
              <a:t>Quisiera </a:t>
            </a:r>
            <a:r>
              <a:rPr lang="es-ES" sz="9600" dirty="0">
                <a:solidFill>
                  <a:schemeClr val="tx2"/>
                </a:solidFill>
              </a:rPr>
              <a:t>dedicar mi </a:t>
            </a:r>
            <a:r>
              <a:rPr lang="es-ES" sz="9600" dirty="0" smtClean="0">
                <a:solidFill>
                  <a:schemeClr val="tx2"/>
                </a:solidFill>
              </a:rPr>
              <a:t>charla </a:t>
            </a:r>
            <a:r>
              <a:rPr lang="es-ES" sz="9600" dirty="0">
                <a:solidFill>
                  <a:schemeClr val="tx2"/>
                </a:solidFill>
              </a:rPr>
              <a:t>a </a:t>
            </a:r>
            <a:r>
              <a:rPr lang="es-ES" sz="9600" dirty="0" smtClean="0">
                <a:solidFill>
                  <a:schemeClr val="tx2"/>
                </a:solidFill>
              </a:rPr>
              <a:t>los padres de familia.</a:t>
            </a:r>
          </a:p>
          <a:p>
            <a:pPr marL="0" indent="0" algn="ctr">
              <a:buNone/>
            </a:pPr>
            <a:endParaRPr lang="es-ES" sz="9600" dirty="0" smtClean="0">
              <a:solidFill>
                <a:schemeClr val="tx2"/>
              </a:solidFill>
            </a:endParaRPr>
          </a:p>
          <a:p>
            <a:pPr marL="0" indent="0" algn="ctr">
              <a:buNone/>
            </a:pPr>
            <a:r>
              <a:rPr lang="es-ES" sz="9600" b="1" dirty="0" smtClean="0">
                <a:solidFill>
                  <a:schemeClr val="tx2"/>
                </a:solidFill>
              </a:rPr>
              <a:t>El autismo no es una enfermedad es otra </a:t>
            </a:r>
            <a:r>
              <a:rPr lang="es-ES" sz="9600" b="1" dirty="0">
                <a:solidFill>
                  <a:schemeClr val="tx2"/>
                </a:solidFill>
              </a:rPr>
              <a:t>manera de </a:t>
            </a:r>
            <a:r>
              <a:rPr lang="es-ES" sz="9600" b="1" dirty="0" smtClean="0">
                <a:solidFill>
                  <a:schemeClr val="tx2"/>
                </a:solidFill>
              </a:rPr>
              <a:t>ser</a:t>
            </a:r>
            <a:r>
              <a:rPr lang="es-ES" sz="9600" dirty="0">
                <a:solidFill>
                  <a:schemeClr val="tx2"/>
                </a:solidFill>
              </a:rPr>
              <a:t> </a:t>
            </a:r>
            <a:r>
              <a:rPr lang="es-ES" sz="9600" dirty="0" smtClean="0">
                <a:solidFill>
                  <a:schemeClr val="tx2"/>
                </a:solidFill>
              </a:rPr>
              <a:t>con</a:t>
            </a:r>
          </a:p>
          <a:p>
            <a:pPr marL="0" indent="0" algn="ctr">
              <a:buNone/>
            </a:pPr>
            <a:r>
              <a:rPr lang="es-ES" sz="9600" dirty="0" smtClean="0">
                <a:solidFill>
                  <a:schemeClr val="tx2"/>
                </a:solidFill>
              </a:rPr>
              <a:t> orígenes múltiples :</a:t>
            </a:r>
          </a:p>
          <a:p>
            <a:pPr marL="0" indent="0" algn="ctr">
              <a:lnSpc>
                <a:spcPct val="70000"/>
              </a:lnSpc>
              <a:buNone/>
            </a:pPr>
            <a:endParaRPr lang="es-ES" sz="9600" dirty="0" smtClean="0">
              <a:solidFill>
                <a:schemeClr val="tx2"/>
              </a:solidFill>
            </a:endParaRPr>
          </a:p>
          <a:p>
            <a:pPr algn="ctr"/>
            <a:r>
              <a:rPr lang="es-ES" sz="9600" dirty="0" smtClean="0">
                <a:solidFill>
                  <a:schemeClr val="tx2"/>
                </a:solidFill>
              </a:rPr>
              <a:t>Factores obstétricos ;</a:t>
            </a:r>
            <a:endParaRPr lang="es-ES" sz="9600" dirty="0">
              <a:solidFill>
                <a:schemeClr val="tx2"/>
              </a:solidFill>
            </a:endParaRPr>
          </a:p>
          <a:p>
            <a:pPr algn="ctr"/>
            <a:r>
              <a:rPr lang="es-ES" sz="9600" dirty="0" smtClean="0">
                <a:solidFill>
                  <a:schemeClr val="tx2"/>
                </a:solidFill>
              </a:rPr>
              <a:t>Genéticos </a:t>
            </a:r>
            <a:r>
              <a:rPr lang="es-ES" sz="9600" dirty="0">
                <a:solidFill>
                  <a:schemeClr val="tx2"/>
                </a:solidFill>
              </a:rPr>
              <a:t>(mutaciones) ;</a:t>
            </a:r>
          </a:p>
          <a:p>
            <a:pPr algn="ctr"/>
            <a:r>
              <a:rPr lang="es-ES" sz="9600" dirty="0" smtClean="0">
                <a:solidFill>
                  <a:schemeClr val="tx2"/>
                </a:solidFill>
              </a:rPr>
              <a:t>Neurobiológicos </a:t>
            </a:r>
            <a:r>
              <a:rPr lang="es-ES" sz="9600" dirty="0">
                <a:solidFill>
                  <a:schemeClr val="tx2"/>
                </a:solidFill>
              </a:rPr>
              <a:t>y </a:t>
            </a:r>
            <a:r>
              <a:rPr lang="es-ES" sz="9600" dirty="0" smtClean="0">
                <a:solidFill>
                  <a:schemeClr val="tx2"/>
                </a:solidFill>
              </a:rPr>
              <a:t>estructurales ; </a:t>
            </a:r>
          </a:p>
          <a:p>
            <a:pPr algn="ctr"/>
            <a:r>
              <a:rPr lang="es-ES" sz="9600" dirty="0">
                <a:solidFill>
                  <a:schemeClr val="tx2"/>
                </a:solidFill>
              </a:rPr>
              <a:t>Factores ambientales </a:t>
            </a:r>
            <a:r>
              <a:rPr lang="es-ES" sz="9600" dirty="0" smtClean="0">
                <a:solidFill>
                  <a:schemeClr val="tx2"/>
                </a:solidFill>
              </a:rPr>
              <a:t>;</a:t>
            </a:r>
          </a:p>
          <a:p>
            <a:pPr marL="0" indent="0" algn="ctr">
              <a:buNone/>
            </a:pPr>
            <a:r>
              <a:rPr lang="es-ES" sz="9600" dirty="0" smtClean="0">
                <a:solidFill>
                  <a:schemeClr val="tx2"/>
                </a:solidFill>
              </a:rPr>
              <a:t>__________________________________________</a:t>
            </a:r>
          </a:p>
          <a:p>
            <a:pPr algn="ctr"/>
            <a:endParaRPr lang="es-ES" sz="9600" dirty="0" smtClean="0">
              <a:solidFill>
                <a:schemeClr val="tx2"/>
              </a:solidFill>
            </a:endParaRPr>
          </a:p>
          <a:p>
            <a:pPr marL="0" indent="0" algn="ctr">
              <a:buNone/>
            </a:pPr>
            <a:r>
              <a:rPr lang="es-ES" sz="9600" dirty="0">
                <a:solidFill>
                  <a:schemeClr val="tx2"/>
                </a:solidFill>
              </a:rPr>
              <a:t>Estamos en </a:t>
            </a:r>
            <a:r>
              <a:rPr lang="es-ES" sz="9600" dirty="0" smtClean="0">
                <a:solidFill>
                  <a:schemeClr val="tx2"/>
                </a:solidFill>
              </a:rPr>
              <a:t>progreso, acabamos de descubrir los principios que crean las conexiones entre las neuronas. </a:t>
            </a:r>
          </a:p>
          <a:p>
            <a:pPr marL="0" indent="0" algn="ctr">
              <a:buNone/>
            </a:pPr>
            <a:r>
              <a:rPr lang="es-ES" sz="9600" dirty="0" smtClean="0">
                <a:solidFill>
                  <a:schemeClr val="tx2"/>
                </a:solidFill>
              </a:rPr>
              <a:t>(En el periódico del 19 de Septiembre).</a:t>
            </a:r>
            <a:endParaRPr lang="es-ES" sz="9600" dirty="0">
              <a:solidFill>
                <a:schemeClr val="tx2"/>
              </a:solidFill>
            </a:endParaRPr>
          </a:p>
          <a:p>
            <a:pPr marL="0" indent="0" algn="ctr">
              <a:buNone/>
            </a:pPr>
            <a:endParaRPr lang="es-ES" sz="9600" dirty="0" smtClean="0">
              <a:solidFill>
                <a:schemeClr val="tx2"/>
              </a:solidFill>
            </a:endParaRPr>
          </a:p>
          <a:p>
            <a:pPr marL="0" indent="0" algn="ctr">
              <a:buNone/>
            </a:pPr>
            <a:endParaRPr lang="es-ES" sz="9600" dirty="0" smtClean="0">
              <a:solidFill>
                <a:schemeClr val="tx2"/>
              </a:solidFill>
            </a:endParaRPr>
          </a:p>
          <a:p>
            <a:pPr marL="0" indent="0" algn="ctr">
              <a:buNone/>
            </a:pPr>
            <a:endParaRPr lang="es-ES" sz="9600" dirty="0" smtClean="0">
              <a:solidFill>
                <a:schemeClr val="tx2"/>
              </a:solidFill>
            </a:endParaRPr>
          </a:p>
          <a:p>
            <a:pPr marL="0" indent="0" algn="ctr">
              <a:buNone/>
            </a:pPr>
            <a:r>
              <a:rPr lang="es-ES" dirty="0" smtClean="0">
                <a:solidFill>
                  <a:schemeClr val="tx2"/>
                </a:solidFill>
              </a:rPr>
              <a:t> </a:t>
            </a:r>
          </a:p>
        </p:txBody>
      </p:sp>
    </p:spTree>
    <p:extLst>
      <p:ext uri="{BB962C8B-B14F-4D97-AF65-F5344CB8AC3E}">
        <p14:creationId xmlns:p14="http://schemas.microsoft.com/office/powerpoint/2010/main" val="396477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489" y="95853"/>
            <a:ext cx="8577929" cy="1130403"/>
          </a:xfrm>
        </p:spPr>
        <p:txBody>
          <a:bodyPr>
            <a:normAutofit/>
          </a:bodyPr>
          <a:lstStyle/>
          <a:p>
            <a:pPr algn="ctr">
              <a:lnSpc>
                <a:spcPct val="50000"/>
              </a:lnSpc>
            </a:pPr>
            <a:r>
              <a:rPr lang="es-ES" sz="3200" b="0" dirty="0" smtClean="0"/>
              <a:t>El rompecabezas del autista</a:t>
            </a:r>
            <a:br>
              <a:rPr lang="es-ES" sz="3200" b="0" dirty="0" smtClean="0"/>
            </a:br>
            <a:r>
              <a:rPr lang="es-ES" sz="3200" b="0" dirty="0" smtClean="0"/>
              <a:t/>
            </a:r>
            <a:br>
              <a:rPr lang="es-ES" sz="3200" b="0" dirty="0" smtClean="0"/>
            </a:br>
            <a:r>
              <a:rPr lang="es-ES_tradnl" sz="2000" dirty="0" smtClean="0"/>
              <a:t>corresponde </a:t>
            </a:r>
            <a:r>
              <a:rPr lang="es-ES_tradnl" sz="2000" dirty="0"/>
              <a:t>a </a:t>
            </a:r>
            <a:r>
              <a:rPr lang="es-ES_tradnl" sz="2000" dirty="0" smtClean="0"/>
              <a:t>su </a:t>
            </a:r>
            <a:r>
              <a:rPr lang="es-ES_tradnl" sz="2000" dirty="0"/>
              <a:t>modo de  percepción del </a:t>
            </a:r>
            <a:r>
              <a:rPr lang="es-ES_tradnl" sz="2000" dirty="0" smtClean="0"/>
              <a:t>mundo</a:t>
            </a:r>
            <a:br>
              <a:rPr lang="es-ES_tradnl" sz="2000" dirty="0" smtClean="0"/>
            </a:br>
            <a:endParaRPr lang="es-ES" dirty="0"/>
          </a:p>
        </p:txBody>
      </p:sp>
      <p:pic>
        <p:nvPicPr>
          <p:cNvPr id="7" name="Marcador de posición de imagen 6"/>
          <p:cNvPicPr>
            <a:picLocks noGrp="1" noChangeAspect="1"/>
          </p:cNvPicPr>
          <p:nvPr>
            <p:ph type="pic" idx="1"/>
          </p:nvPr>
        </p:nvPicPr>
        <p:blipFill>
          <a:blip r:embed="rId2"/>
          <a:srcRect l="2986" r="2986"/>
          <a:stretch>
            <a:fillRect/>
          </a:stretch>
        </p:blipFill>
        <p:spPr>
          <a:xfrm>
            <a:off x="1792288" y="1379185"/>
            <a:ext cx="5486400" cy="4114800"/>
          </a:xfrm>
        </p:spPr>
      </p:pic>
      <p:sp>
        <p:nvSpPr>
          <p:cNvPr id="4" name="Marcador de texto 3"/>
          <p:cNvSpPr>
            <a:spLocks noGrp="1"/>
          </p:cNvSpPr>
          <p:nvPr>
            <p:ph type="body" sz="half" idx="2"/>
          </p:nvPr>
        </p:nvSpPr>
        <p:spPr>
          <a:xfrm>
            <a:off x="203666" y="5810249"/>
            <a:ext cx="8685752" cy="911460"/>
          </a:xfrm>
        </p:spPr>
        <p:txBody>
          <a:bodyPr>
            <a:normAutofit/>
          </a:bodyPr>
          <a:lstStyle/>
          <a:p>
            <a:pPr algn="ctr"/>
            <a:r>
              <a:rPr lang="es-ES_tradnl" sz="2000" dirty="0" smtClean="0">
                <a:solidFill>
                  <a:schemeClr val="tx2"/>
                </a:solidFill>
              </a:rPr>
              <a:t>La </a:t>
            </a:r>
            <a:r>
              <a:rPr lang="es-ES_tradnl" sz="2000" dirty="0">
                <a:solidFill>
                  <a:schemeClr val="tx2"/>
                </a:solidFill>
              </a:rPr>
              <a:t>percepción del  autista se va focalizar </a:t>
            </a:r>
            <a:r>
              <a:rPr lang="es-ES_tradnl" sz="2000" dirty="0" smtClean="0">
                <a:solidFill>
                  <a:schemeClr val="tx2"/>
                </a:solidFill>
              </a:rPr>
              <a:t>sobre </a:t>
            </a:r>
            <a:r>
              <a:rPr lang="es-ES_tradnl" sz="2000" dirty="0">
                <a:solidFill>
                  <a:schemeClr val="tx2"/>
                </a:solidFill>
              </a:rPr>
              <a:t>el brillo, </a:t>
            </a:r>
            <a:r>
              <a:rPr lang="es-ES_tradnl" sz="2000" dirty="0" smtClean="0">
                <a:solidFill>
                  <a:schemeClr val="tx2"/>
                </a:solidFill>
              </a:rPr>
              <a:t>los </a:t>
            </a:r>
            <a:r>
              <a:rPr lang="es-ES_tradnl" sz="2000" dirty="0">
                <a:solidFill>
                  <a:schemeClr val="tx2"/>
                </a:solidFill>
              </a:rPr>
              <a:t>colores, las formas, objetos, </a:t>
            </a:r>
            <a:r>
              <a:rPr lang="es-ES_tradnl" sz="2000" dirty="0" smtClean="0">
                <a:solidFill>
                  <a:schemeClr val="tx2"/>
                </a:solidFill>
              </a:rPr>
              <a:t>números, </a:t>
            </a:r>
            <a:r>
              <a:rPr lang="es-ES_tradnl" sz="2000" dirty="0">
                <a:solidFill>
                  <a:schemeClr val="tx2"/>
                </a:solidFill>
              </a:rPr>
              <a:t>letras, </a:t>
            </a:r>
            <a:r>
              <a:rPr lang="es-ES_tradnl" sz="2000" dirty="0" smtClean="0">
                <a:solidFill>
                  <a:schemeClr val="tx2"/>
                </a:solidFill>
              </a:rPr>
              <a:t>siluetas, bocas</a:t>
            </a:r>
            <a:r>
              <a:rPr lang="es-ES_tradnl" sz="2000" dirty="0">
                <a:solidFill>
                  <a:schemeClr val="tx2"/>
                </a:solidFill>
              </a:rPr>
              <a:t>, nariz, </a:t>
            </a:r>
            <a:r>
              <a:rPr lang="es-ES_tradnl" sz="2000" dirty="0" smtClean="0">
                <a:solidFill>
                  <a:schemeClr val="tx2"/>
                </a:solidFill>
              </a:rPr>
              <a:t>ojos </a:t>
            </a:r>
            <a:r>
              <a:rPr lang="es-ES_tradnl" sz="2000" dirty="0">
                <a:solidFill>
                  <a:schemeClr val="tx2"/>
                </a:solidFill>
              </a:rPr>
              <a:t>o </a:t>
            </a:r>
            <a:r>
              <a:rPr lang="es-ES_tradnl" sz="2000" dirty="0" smtClean="0">
                <a:solidFill>
                  <a:schemeClr val="tx2"/>
                </a:solidFill>
              </a:rPr>
              <a:t>cualquier </a:t>
            </a:r>
            <a:r>
              <a:rPr lang="es-ES_tradnl" sz="2000" dirty="0">
                <a:solidFill>
                  <a:schemeClr val="tx2"/>
                </a:solidFill>
              </a:rPr>
              <a:t>parte </a:t>
            </a:r>
            <a:r>
              <a:rPr lang="es-ES_tradnl" sz="2000" dirty="0" smtClean="0">
                <a:solidFill>
                  <a:schemeClr val="tx2"/>
                </a:solidFill>
              </a:rPr>
              <a:t>del  cuerpo.</a:t>
            </a:r>
            <a:endParaRPr lang="es-ES_tradnl" sz="2000" dirty="0">
              <a:solidFill>
                <a:schemeClr val="tx2"/>
              </a:solidFill>
            </a:endParaRPr>
          </a:p>
          <a:p>
            <a:pPr algn="ctr"/>
            <a:endParaRPr lang="es-ES" sz="1600" dirty="0">
              <a:solidFill>
                <a:schemeClr val="tx2"/>
              </a:solidFill>
            </a:endParaRPr>
          </a:p>
        </p:txBody>
      </p:sp>
    </p:spTree>
    <p:extLst>
      <p:ext uri="{BB962C8B-B14F-4D97-AF65-F5344CB8AC3E}">
        <p14:creationId xmlns:p14="http://schemas.microsoft.com/office/powerpoint/2010/main" val="333493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
            <a:ext cx="8229600" cy="826734"/>
          </a:xfrm>
        </p:spPr>
        <p:txBody>
          <a:bodyPr/>
          <a:lstStyle/>
          <a:p>
            <a:r>
              <a:rPr lang="es-ES" sz="4000" dirty="0" smtClean="0"/>
              <a:t>Mirada y visión no son lo mismo</a:t>
            </a:r>
            <a:endParaRPr lang="es-ES" sz="4000" dirty="0"/>
          </a:p>
        </p:txBody>
      </p:sp>
      <p:sp>
        <p:nvSpPr>
          <p:cNvPr id="3" name="Marcador de contenido 2"/>
          <p:cNvSpPr>
            <a:spLocks noGrp="1"/>
          </p:cNvSpPr>
          <p:nvPr>
            <p:ph idx="1"/>
          </p:nvPr>
        </p:nvSpPr>
        <p:spPr>
          <a:xfrm>
            <a:off x="457200" y="1258074"/>
            <a:ext cx="8229600" cy="5152112"/>
          </a:xfrm>
        </p:spPr>
        <p:txBody>
          <a:bodyPr>
            <a:normAutofit fontScale="92500" lnSpcReduction="10000"/>
          </a:bodyPr>
          <a:lstStyle/>
          <a:p>
            <a:pPr marL="0" indent="0">
              <a:buNone/>
            </a:pPr>
            <a:r>
              <a:rPr lang="es-ES" dirty="0" smtClean="0">
                <a:solidFill>
                  <a:schemeClr val="tx2"/>
                </a:solidFill>
              </a:rPr>
              <a:t>Si la </a:t>
            </a:r>
            <a:r>
              <a:rPr lang="es-ES" dirty="0">
                <a:solidFill>
                  <a:schemeClr val="tx2"/>
                </a:solidFill>
              </a:rPr>
              <a:t>visión es </a:t>
            </a:r>
            <a:r>
              <a:rPr lang="es-ES" dirty="0" smtClean="0">
                <a:solidFill>
                  <a:schemeClr val="tx2"/>
                </a:solidFill>
              </a:rPr>
              <a:t>orgánica, la mirada es una función psíquica ;</a:t>
            </a:r>
          </a:p>
          <a:p>
            <a:pPr marL="0" indent="0">
              <a:buNone/>
            </a:pPr>
            <a:endParaRPr lang="es-ES" dirty="0" smtClean="0">
              <a:solidFill>
                <a:schemeClr val="tx2"/>
              </a:solidFill>
            </a:endParaRPr>
          </a:p>
          <a:p>
            <a:pPr marL="0" indent="0">
              <a:buNone/>
            </a:pPr>
            <a:r>
              <a:rPr lang="es-ES" dirty="0" smtClean="0">
                <a:solidFill>
                  <a:schemeClr val="tx2"/>
                </a:solidFill>
              </a:rPr>
              <a:t>La </a:t>
            </a:r>
            <a:r>
              <a:rPr lang="es-ES" dirty="0">
                <a:solidFill>
                  <a:schemeClr val="tx2"/>
                </a:solidFill>
              </a:rPr>
              <a:t>mirada perdida y ausente, </a:t>
            </a:r>
            <a:r>
              <a:rPr lang="es-ES" dirty="0" smtClean="0">
                <a:solidFill>
                  <a:schemeClr val="tx2"/>
                </a:solidFill>
              </a:rPr>
              <a:t>típica </a:t>
            </a:r>
            <a:r>
              <a:rPr lang="es-ES" dirty="0">
                <a:solidFill>
                  <a:schemeClr val="tx2"/>
                </a:solidFill>
              </a:rPr>
              <a:t>en el autista, se </a:t>
            </a:r>
            <a:r>
              <a:rPr lang="es-ES" dirty="0" smtClean="0">
                <a:solidFill>
                  <a:schemeClr val="tx2"/>
                </a:solidFill>
              </a:rPr>
              <a:t>explicaría </a:t>
            </a:r>
            <a:r>
              <a:rPr lang="es-ES" dirty="0">
                <a:solidFill>
                  <a:schemeClr val="tx2"/>
                </a:solidFill>
              </a:rPr>
              <a:t>por </a:t>
            </a:r>
            <a:r>
              <a:rPr lang="es-ES" dirty="0" smtClean="0">
                <a:solidFill>
                  <a:schemeClr val="tx2"/>
                </a:solidFill>
              </a:rPr>
              <a:t>que no sabe </a:t>
            </a:r>
            <a:r>
              <a:rPr lang="es-ES" dirty="0">
                <a:solidFill>
                  <a:schemeClr val="tx2"/>
                </a:solidFill>
              </a:rPr>
              <a:t>que </a:t>
            </a:r>
            <a:r>
              <a:rPr lang="es-ES" dirty="0" smtClean="0">
                <a:solidFill>
                  <a:schemeClr val="tx2"/>
                </a:solidFill>
              </a:rPr>
              <a:t>los ojos </a:t>
            </a:r>
            <a:r>
              <a:rPr lang="es-ES" dirty="0">
                <a:solidFill>
                  <a:schemeClr val="tx2"/>
                </a:solidFill>
              </a:rPr>
              <a:t>que </a:t>
            </a:r>
            <a:r>
              <a:rPr lang="es-ES" dirty="0" smtClean="0">
                <a:solidFill>
                  <a:schemeClr val="tx2"/>
                </a:solidFill>
              </a:rPr>
              <a:t>miran, </a:t>
            </a:r>
            <a:r>
              <a:rPr lang="es-ES" dirty="0">
                <a:solidFill>
                  <a:schemeClr val="tx2"/>
                </a:solidFill>
              </a:rPr>
              <a:t>le </a:t>
            </a:r>
            <a:r>
              <a:rPr lang="es-ES" dirty="0" smtClean="0">
                <a:solidFill>
                  <a:schemeClr val="tx2"/>
                </a:solidFill>
              </a:rPr>
              <a:t>pertenecen ; </a:t>
            </a:r>
            <a:r>
              <a:rPr lang="es-ES" dirty="0">
                <a:solidFill>
                  <a:schemeClr val="tx2"/>
                </a:solidFill>
              </a:rPr>
              <a:t>por lo que </a:t>
            </a:r>
            <a:r>
              <a:rPr lang="es-ES" dirty="0" smtClean="0">
                <a:solidFill>
                  <a:schemeClr val="tx2"/>
                </a:solidFill>
              </a:rPr>
              <a:t>no se </a:t>
            </a:r>
            <a:r>
              <a:rPr lang="es-ES" dirty="0">
                <a:solidFill>
                  <a:schemeClr val="tx2"/>
                </a:solidFill>
              </a:rPr>
              <a:t>crea un corte y una separación entre lo que es mío y lo que es del otro. </a:t>
            </a:r>
            <a:endParaRPr lang="es-ES" dirty="0" smtClean="0">
              <a:solidFill>
                <a:schemeClr val="tx2"/>
              </a:solidFill>
            </a:endParaRPr>
          </a:p>
          <a:p>
            <a:pPr marL="0" indent="0">
              <a:buNone/>
            </a:pPr>
            <a:endParaRPr lang="es-ES" dirty="0" smtClean="0">
              <a:solidFill>
                <a:schemeClr val="tx2"/>
              </a:solidFill>
            </a:endParaRPr>
          </a:p>
          <a:p>
            <a:pPr marL="0" indent="0">
              <a:buNone/>
            </a:pPr>
            <a:r>
              <a:rPr lang="es-ES" dirty="0">
                <a:solidFill>
                  <a:schemeClr val="tx2"/>
                </a:solidFill>
              </a:rPr>
              <a:t>El </a:t>
            </a:r>
            <a:r>
              <a:rPr lang="es-ES" dirty="0" smtClean="0">
                <a:solidFill>
                  <a:schemeClr val="tx2"/>
                </a:solidFill>
              </a:rPr>
              <a:t>encuentro </a:t>
            </a:r>
            <a:r>
              <a:rPr lang="es-ES" dirty="0">
                <a:solidFill>
                  <a:schemeClr val="tx2"/>
                </a:solidFill>
              </a:rPr>
              <a:t>de la mirada del otro </a:t>
            </a:r>
            <a:r>
              <a:rPr lang="es-ES" dirty="0" smtClean="0">
                <a:solidFill>
                  <a:schemeClr val="tx2"/>
                </a:solidFill>
              </a:rPr>
              <a:t>: puede ser vivida como un </a:t>
            </a:r>
            <a:r>
              <a:rPr lang="es-ES" dirty="0">
                <a:solidFill>
                  <a:schemeClr val="tx2"/>
                </a:solidFill>
              </a:rPr>
              <a:t>miedo de caer atrás </a:t>
            </a:r>
            <a:r>
              <a:rPr lang="es-ES" dirty="0" smtClean="0">
                <a:solidFill>
                  <a:schemeClr val="tx2"/>
                </a:solidFill>
              </a:rPr>
              <a:t>de los ojos</a:t>
            </a:r>
            <a:r>
              <a:rPr lang="es-ES" dirty="0">
                <a:solidFill>
                  <a:schemeClr val="tx2"/>
                </a:solidFill>
              </a:rPr>
              <a:t>, los cuales </a:t>
            </a:r>
            <a:r>
              <a:rPr lang="es-ES" dirty="0" smtClean="0">
                <a:solidFill>
                  <a:schemeClr val="tx2"/>
                </a:solidFill>
              </a:rPr>
              <a:t>aparecen “ojos como picos</a:t>
            </a:r>
            <a:r>
              <a:rPr lang="es-ES" dirty="0">
                <a:solidFill>
                  <a:schemeClr val="tx2"/>
                </a:solidFill>
              </a:rPr>
              <a:t>”.</a:t>
            </a:r>
          </a:p>
          <a:p>
            <a:endParaRPr lang="es-ES" dirty="0">
              <a:solidFill>
                <a:schemeClr val="tx2"/>
              </a:solidFill>
            </a:endParaRPr>
          </a:p>
          <a:p>
            <a:endParaRPr lang="es-ES" dirty="0"/>
          </a:p>
        </p:txBody>
      </p:sp>
    </p:spTree>
    <p:extLst>
      <p:ext uri="{BB962C8B-B14F-4D97-AF65-F5344CB8AC3E}">
        <p14:creationId xmlns:p14="http://schemas.microsoft.com/office/powerpoint/2010/main" val="26266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705" y="107837"/>
            <a:ext cx="8817536" cy="965137"/>
          </a:xfrm>
        </p:spPr>
        <p:txBody>
          <a:bodyPr>
            <a:normAutofit fontScale="90000"/>
          </a:bodyPr>
          <a:lstStyle/>
          <a:p>
            <a:pPr>
              <a:lnSpc>
                <a:spcPct val="50000"/>
              </a:lnSpc>
            </a:pPr>
            <a:r>
              <a:rPr lang="es-ES" sz="2800" dirty="0" smtClean="0"/>
              <a:t/>
            </a:r>
            <a:br>
              <a:rPr lang="es-ES" sz="2800" dirty="0" smtClean="0"/>
            </a:br>
            <a:r>
              <a:rPr lang="es-ES" sz="2800" dirty="0" smtClean="0"/>
              <a:t/>
            </a:r>
            <a:br>
              <a:rPr lang="es-ES" sz="2800" dirty="0" smtClean="0"/>
            </a:br>
            <a:r>
              <a:rPr lang="es-ES" sz="3600" dirty="0"/>
              <a:t/>
            </a:r>
            <a:br>
              <a:rPr lang="es-ES" sz="3600" dirty="0"/>
            </a:br>
            <a:r>
              <a:rPr lang="es-ES" sz="3600" dirty="0" smtClean="0"/>
              <a:t>II – </a:t>
            </a:r>
            <a:r>
              <a:rPr lang="es-ES" sz="3600" dirty="0" smtClean="0">
                <a:solidFill>
                  <a:schemeClr val="tx2"/>
                </a:solidFill>
              </a:rPr>
              <a:t>CONSECUENCIAS Y EFECTOS</a:t>
            </a:r>
            <a:r>
              <a:rPr lang="es-ES" sz="3600" dirty="0">
                <a:solidFill>
                  <a:schemeClr val="tx2"/>
                </a:solidFill>
              </a:rPr>
              <a:t/>
            </a:r>
            <a:br>
              <a:rPr lang="es-ES" sz="3600" dirty="0">
                <a:solidFill>
                  <a:schemeClr val="tx2"/>
                </a:solidFill>
              </a:rPr>
            </a:br>
            <a:r>
              <a:rPr lang="es-ES" sz="3600" dirty="0" smtClean="0">
                <a:solidFill>
                  <a:schemeClr val="tx2"/>
                </a:solidFill>
              </a:rPr>
              <a:t/>
            </a:r>
            <a:br>
              <a:rPr lang="es-ES" sz="3600" dirty="0" smtClean="0">
                <a:solidFill>
                  <a:schemeClr val="tx2"/>
                </a:solidFill>
              </a:rPr>
            </a:br>
            <a:r>
              <a:rPr lang="es-ES" sz="2800" dirty="0" smtClean="0"/>
              <a:t> </a:t>
            </a:r>
            <a:r>
              <a:rPr lang="es-ES" sz="1800" dirty="0" smtClean="0"/>
              <a:t>FENOMENOS ALREDEDOR DEL CUERPO Y ESTEREOTIPIAS</a:t>
            </a:r>
            <a:br>
              <a:rPr lang="es-ES" sz="1800" dirty="0" smtClean="0"/>
            </a:br>
            <a:r>
              <a:rPr lang="es-ES" sz="1800" dirty="0" smtClean="0"/>
              <a:t/>
            </a:r>
            <a:br>
              <a:rPr lang="es-ES" sz="1800" dirty="0" smtClean="0"/>
            </a:br>
            <a:r>
              <a:rPr lang="es-ES" sz="2200" dirty="0" smtClean="0"/>
              <a:t/>
            </a:r>
            <a:br>
              <a:rPr lang="es-ES" sz="2200" dirty="0" smtClean="0"/>
            </a:br>
            <a:r>
              <a:rPr lang="es-ES" sz="2800" dirty="0" smtClean="0"/>
              <a:t/>
            </a:r>
            <a:br>
              <a:rPr lang="es-ES" sz="2800" dirty="0" smtClean="0"/>
            </a:br>
            <a:endParaRPr lang="es-ES" sz="2000" dirty="0"/>
          </a:p>
        </p:txBody>
      </p:sp>
      <p:sp>
        <p:nvSpPr>
          <p:cNvPr id="3" name="Marcador de contenido 2"/>
          <p:cNvSpPr>
            <a:spLocks noGrp="1"/>
          </p:cNvSpPr>
          <p:nvPr>
            <p:ph idx="1"/>
          </p:nvPr>
        </p:nvSpPr>
        <p:spPr>
          <a:xfrm>
            <a:off x="457200" y="1182461"/>
            <a:ext cx="8229600" cy="5527266"/>
          </a:xfrm>
        </p:spPr>
        <p:txBody>
          <a:bodyPr>
            <a:normAutofit/>
          </a:bodyPr>
          <a:lstStyle/>
          <a:p>
            <a:r>
              <a:rPr lang="es-ES" sz="2100" dirty="0" smtClean="0">
                <a:solidFill>
                  <a:schemeClr val="tx2"/>
                </a:solidFill>
              </a:rPr>
              <a:t>Movimientos </a:t>
            </a:r>
            <a:r>
              <a:rPr lang="es-ES" sz="2100" dirty="0">
                <a:solidFill>
                  <a:schemeClr val="tx2"/>
                </a:solidFill>
              </a:rPr>
              <a:t>rítmicos </a:t>
            </a:r>
            <a:r>
              <a:rPr lang="es-ES" sz="2100" i="1" dirty="0">
                <a:solidFill>
                  <a:srgbClr val="CCFFCC"/>
                </a:solidFill>
              </a:rPr>
              <a:t>como </a:t>
            </a:r>
            <a:r>
              <a:rPr lang="es-ES" sz="2100" i="1" dirty="0" smtClean="0">
                <a:solidFill>
                  <a:srgbClr val="CCFFCC"/>
                </a:solidFill>
              </a:rPr>
              <a:t>los </a:t>
            </a:r>
            <a:r>
              <a:rPr lang="es-ES" sz="2100" i="1" dirty="0">
                <a:solidFill>
                  <a:srgbClr val="CCFFCC"/>
                </a:solidFill>
              </a:rPr>
              <a:t>ritmos cardiacos y</a:t>
            </a:r>
            <a:r>
              <a:rPr lang="es-ES" sz="2100" i="1" dirty="0" smtClean="0">
                <a:solidFill>
                  <a:srgbClr val="CCFFCC"/>
                </a:solidFill>
              </a:rPr>
              <a:t> </a:t>
            </a:r>
            <a:r>
              <a:rPr lang="es-ES" sz="2100" i="1" dirty="0">
                <a:solidFill>
                  <a:srgbClr val="CCFFCC"/>
                </a:solidFill>
              </a:rPr>
              <a:t>respiratorios  vividos </a:t>
            </a:r>
            <a:r>
              <a:rPr lang="es-ES" sz="2100" i="1" dirty="0" smtClean="0">
                <a:solidFill>
                  <a:srgbClr val="CCFFCC"/>
                </a:solidFill>
              </a:rPr>
              <a:t>en el  útero.</a:t>
            </a:r>
          </a:p>
          <a:p>
            <a:r>
              <a:rPr lang="es-ES" sz="2100" dirty="0">
                <a:solidFill>
                  <a:schemeClr val="tx2"/>
                </a:solidFill>
              </a:rPr>
              <a:t>Búsqueda de dolor o de fuertes sensaciones </a:t>
            </a:r>
            <a:r>
              <a:rPr lang="es-ES" sz="2100" i="1" dirty="0">
                <a:solidFill>
                  <a:srgbClr val="CCFFCC"/>
                </a:solidFill>
              </a:rPr>
              <a:t>como una manera de restaurar sentidos perdidos.</a:t>
            </a:r>
          </a:p>
          <a:p>
            <a:r>
              <a:rPr lang="es-ES" sz="2100" dirty="0" smtClean="0">
                <a:solidFill>
                  <a:schemeClr val="tx2"/>
                </a:solidFill>
              </a:rPr>
              <a:t>Comer objetos duros, paredes</a:t>
            </a:r>
            <a:r>
              <a:rPr lang="es-ES" sz="2100" dirty="0">
                <a:solidFill>
                  <a:schemeClr val="tx2"/>
                </a:solidFill>
              </a:rPr>
              <a:t>, </a:t>
            </a:r>
            <a:r>
              <a:rPr lang="es-ES" sz="2100" i="1" dirty="0">
                <a:solidFill>
                  <a:srgbClr val="CCFFCC"/>
                </a:solidFill>
              </a:rPr>
              <a:t>por ausencia de percepción del contorno de la boca (recuerdo </a:t>
            </a:r>
            <a:r>
              <a:rPr lang="es-ES" sz="2100" i="1" dirty="0" smtClean="0">
                <a:solidFill>
                  <a:srgbClr val="CCFFCC"/>
                </a:solidFill>
              </a:rPr>
              <a:t>que </a:t>
            </a:r>
            <a:r>
              <a:rPr lang="es-ES" sz="2100" i="1" dirty="0">
                <a:solidFill>
                  <a:srgbClr val="CCFFCC"/>
                </a:solidFill>
              </a:rPr>
              <a:t>el primer sentido es con el </a:t>
            </a:r>
            <a:r>
              <a:rPr lang="es-ES" sz="2100" i="1" dirty="0" smtClean="0">
                <a:solidFill>
                  <a:srgbClr val="CCFFCC"/>
                </a:solidFill>
              </a:rPr>
              <a:t>seno</a:t>
            </a:r>
            <a:r>
              <a:rPr lang="es-ES" sz="2100" i="1" dirty="0">
                <a:solidFill>
                  <a:srgbClr val="CCFFCC"/>
                </a:solidFill>
              </a:rPr>
              <a:t>)</a:t>
            </a:r>
          </a:p>
          <a:p>
            <a:r>
              <a:rPr lang="es-ES" sz="2100" dirty="0" smtClean="0">
                <a:solidFill>
                  <a:schemeClr val="tx2"/>
                </a:solidFill>
              </a:rPr>
              <a:t>Llenarse </a:t>
            </a:r>
            <a:r>
              <a:rPr lang="es-ES" sz="2100" dirty="0">
                <a:solidFill>
                  <a:schemeClr val="tx2"/>
                </a:solidFill>
              </a:rPr>
              <a:t>demasiado </a:t>
            </a:r>
            <a:r>
              <a:rPr lang="es-ES" sz="2100" i="1" dirty="0">
                <a:solidFill>
                  <a:srgbClr val="CCFFCC"/>
                </a:solidFill>
              </a:rPr>
              <a:t>por la angustia del vacío interno.</a:t>
            </a:r>
            <a:r>
              <a:rPr lang="es-ES" sz="2100" i="1" dirty="0">
                <a:solidFill>
                  <a:schemeClr val="tx2"/>
                </a:solidFill>
              </a:rPr>
              <a:t> </a:t>
            </a:r>
          </a:p>
          <a:p>
            <a:r>
              <a:rPr lang="es-ES" sz="2100" dirty="0" smtClean="0">
                <a:solidFill>
                  <a:schemeClr val="tx2"/>
                </a:solidFill>
              </a:rPr>
              <a:t>Necesidad </a:t>
            </a:r>
            <a:r>
              <a:rPr lang="es-ES" sz="2100" dirty="0">
                <a:solidFill>
                  <a:schemeClr val="tx2"/>
                </a:solidFill>
              </a:rPr>
              <a:t>de </a:t>
            </a:r>
            <a:r>
              <a:rPr lang="es-ES" sz="2100" dirty="0" smtClean="0">
                <a:solidFill>
                  <a:schemeClr val="tx2"/>
                </a:solidFill>
              </a:rPr>
              <a:t>pegarse, agarrarse </a:t>
            </a:r>
            <a:r>
              <a:rPr lang="es-ES" sz="2100" dirty="0">
                <a:solidFill>
                  <a:schemeClr val="tx2"/>
                </a:solidFill>
              </a:rPr>
              <a:t>al otro, poner la mano o el brazo </a:t>
            </a:r>
            <a:r>
              <a:rPr lang="es-ES" sz="2100" i="1" dirty="0">
                <a:solidFill>
                  <a:srgbClr val="CCFFCC"/>
                </a:solidFill>
              </a:rPr>
              <a:t>como sustitución a su propio </a:t>
            </a:r>
            <a:r>
              <a:rPr lang="es-ES" sz="2100" i="1" dirty="0" smtClean="0">
                <a:solidFill>
                  <a:srgbClr val="CCFFCC"/>
                </a:solidFill>
              </a:rPr>
              <a:t>cuerpo</a:t>
            </a:r>
            <a:r>
              <a:rPr lang="es-ES" sz="2100" i="1" dirty="0">
                <a:solidFill>
                  <a:srgbClr val="CCFFCC"/>
                </a:solidFill>
              </a:rPr>
              <a:t> </a:t>
            </a:r>
            <a:r>
              <a:rPr lang="es-ES" sz="2100" i="1" dirty="0" smtClean="0">
                <a:solidFill>
                  <a:schemeClr val="tx2"/>
                </a:solidFill>
              </a:rPr>
              <a:t>;</a:t>
            </a:r>
          </a:p>
          <a:p>
            <a:r>
              <a:rPr lang="es-ES" sz="2100" dirty="0" smtClean="0">
                <a:solidFill>
                  <a:schemeClr val="tx2"/>
                </a:solidFill>
              </a:rPr>
              <a:t>Compulsiones </a:t>
            </a:r>
            <a:r>
              <a:rPr lang="es-ES" sz="2100" dirty="0">
                <a:solidFill>
                  <a:schemeClr val="tx2"/>
                </a:solidFill>
              </a:rPr>
              <a:t>para abrir o cerrar las puertas o las ventanas</a:t>
            </a:r>
            <a:r>
              <a:rPr lang="es-ES" sz="2100" i="1" dirty="0">
                <a:solidFill>
                  <a:srgbClr val="CCFFCC"/>
                </a:solidFill>
              </a:rPr>
              <a:t>, para verificar que los orificios de su propio cuerpo pueden ser abiertos o cerrados. </a:t>
            </a:r>
            <a:endParaRPr lang="es-ES" sz="2100" i="1" dirty="0" smtClean="0">
              <a:solidFill>
                <a:srgbClr val="CCFFCC"/>
              </a:solidFill>
            </a:endParaRPr>
          </a:p>
          <a:p>
            <a:r>
              <a:rPr lang="es-ES" sz="2100" dirty="0" smtClean="0">
                <a:solidFill>
                  <a:schemeClr val="tx2"/>
                </a:solidFill>
              </a:rPr>
              <a:t>Sensación de caída y de volver serse liquido, miedo </a:t>
            </a:r>
            <a:r>
              <a:rPr lang="es-ES" sz="2100" dirty="0">
                <a:solidFill>
                  <a:schemeClr val="tx2"/>
                </a:solidFill>
              </a:rPr>
              <a:t>de </a:t>
            </a:r>
            <a:r>
              <a:rPr lang="es-ES" sz="2100" dirty="0" smtClean="0">
                <a:solidFill>
                  <a:schemeClr val="tx2"/>
                </a:solidFill>
              </a:rPr>
              <a:t>desaparecer </a:t>
            </a:r>
            <a:r>
              <a:rPr lang="es-ES" sz="2100" dirty="0">
                <a:solidFill>
                  <a:schemeClr val="tx2"/>
                </a:solidFill>
              </a:rPr>
              <a:t>en el </a:t>
            </a:r>
            <a:r>
              <a:rPr lang="es-ES" sz="2100" dirty="0" smtClean="0">
                <a:solidFill>
                  <a:schemeClr val="tx2"/>
                </a:solidFill>
              </a:rPr>
              <a:t>inodoro</a:t>
            </a:r>
            <a:r>
              <a:rPr lang="es-ES" sz="2100" dirty="0">
                <a:solidFill>
                  <a:schemeClr val="tx2"/>
                </a:solidFill>
              </a:rPr>
              <a:t> </a:t>
            </a:r>
            <a:r>
              <a:rPr lang="es-ES" sz="2100" dirty="0" smtClean="0">
                <a:solidFill>
                  <a:schemeClr val="tx2"/>
                </a:solidFill>
              </a:rPr>
              <a:t>etc…</a:t>
            </a:r>
          </a:p>
          <a:p>
            <a:pPr marL="0" indent="0" algn="ctr">
              <a:buNone/>
            </a:pPr>
            <a:r>
              <a:rPr lang="es-ES" sz="2100" dirty="0" smtClean="0">
                <a:solidFill>
                  <a:schemeClr val="tx2"/>
                </a:solidFill>
              </a:rPr>
              <a:t>El niño se desplomo como trapo. </a:t>
            </a:r>
          </a:p>
          <a:p>
            <a:pPr marL="0" indent="0">
              <a:buNone/>
            </a:pPr>
            <a:endParaRPr lang="es-ES" sz="2100" dirty="0" smtClean="0">
              <a:solidFill>
                <a:schemeClr val="tx2"/>
              </a:solidFill>
            </a:endParaRPr>
          </a:p>
        </p:txBody>
      </p:sp>
    </p:spTree>
    <p:extLst>
      <p:ext uri="{BB962C8B-B14F-4D97-AF65-F5344CB8AC3E}">
        <p14:creationId xmlns:p14="http://schemas.microsoft.com/office/powerpoint/2010/main" val="191144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8413"/>
          </a:xfrm>
        </p:spPr>
        <p:txBody>
          <a:bodyPr>
            <a:normAutofit fontScale="90000"/>
          </a:bodyPr>
          <a:lstStyle/>
          <a:p>
            <a:r>
              <a:rPr lang="es-ES" dirty="0"/>
              <a:t>Palabras de Autista</a:t>
            </a:r>
          </a:p>
        </p:txBody>
      </p:sp>
      <p:sp>
        <p:nvSpPr>
          <p:cNvPr id="3" name="Marcador de contenido 2"/>
          <p:cNvSpPr>
            <a:spLocks noGrp="1"/>
          </p:cNvSpPr>
          <p:nvPr>
            <p:ph idx="1"/>
          </p:nvPr>
        </p:nvSpPr>
        <p:spPr>
          <a:xfrm>
            <a:off x="175162" y="1018230"/>
            <a:ext cx="8834730" cy="5408664"/>
          </a:xfrm>
        </p:spPr>
        <p:txBody>
          <a:bodyPr>
            <a:normAutofit fontScale="70000" lnSpcReduction="20000"/>
          </a:bodyPr>
          <a:lstStyle/>
          <a:p>
            <a:pPr marL="0" indent="0" algn="ctr">
              <a:buNone/>
            </a:pPr>
            <a:r>
              <a:rPr lang="es-ES_tradnl" dirty="0">
                <a:solidFill>
                  <a:schemeClr val="tx2"/>
                </a:solidFill>
              </a:rPr>
              <a:t>Gritar, morderse, tocarse sobre las paredes, son actos que se pueden </a:t>
            </a:r>
            <a:r>
              <a:rPr lang="es-ES_tradnl" dirty="0" smtClean="0">
                <a:solidFill>
                  <a:schemeClr val="tx2"/>
                </a:solidFill>
              </a:rPr>
              <a:t>disminuir, </a:t>
            </a:r>
            <a:r>
              <a:rPr lang="es-ES_tradnl" dirty="0">
                <a:solidFill>
                  <a:schemeClr val="tx2"/>
                </a:solidFill>
              </a:rPr>
              <a:t>pero no evitar. </a:t>
            </a:r>
          </a:p>
          <a:p>
            <a:pPr marL="0" indent="0" algn="ctr">
              <a:lnSpc>
                <a:spcPct val="70000"/>
              </a:lnSpc>
              <a:buNone/>
            </a:pPr>
            <a:endParaRPr lang="es-ES_tradnl" dirty="0">
              <a:solidFill>
                <a:schemeClr val="tx2"/>
              </a:solidFill>
            </a:endParaRPr>
          </a:p>
          <a:p>
            <a:pPr marL="0" indent="0" algn="ctr">
              <a:buNone/>
            </a:pPr>
            <a:r>
              <a:rPr lang="es-ES_tradnl" dirty="0">
                <a:solidFill>
                  <a:schemeClr val="tx2"/>
                </a:solidFill>
              </a:rPr>
              <a:t>Un autista puede parecer violento, pero</a:t>
            </a:r>
            <a:r>
              <a:rPr lang="fr-FR" dirty="0">
                <a:solidFill>
                  <a:schemeClr val="tx2"/>
                </a:solidFill>
              </a:rPr>
              <a:t> </a:t>
            </a:r>
            <a:r>
              <a:rPr lang="es-ES_tradnl" dirty="0">
                <a:solidFill>
                  <a:schemeClr val="tx2"/>
                </a:solidFill>
              </a:rPr>
              <a:t>no significa que tiene violencia, es su cuerpo que expresa comportamientos que los demás califican de violencia. Eso puede ser canalizado pero no se puede realmente suprimir</a:t>
            </a:r>
            <a:r>
              <a:rPr lang="es-ES_tradnl" dirty="0" smtClean="0">
                <a:solidFill>
                  <a:schemeClr val="tx2"/>
                </a:solidFill>
              </a:rPr>
              <a:t>.</a:t>
            </a:r>
          </a:p>
          <a:p>
            <a:pPr marL="0" indent="0" algn="ctr">
              <a:buNone/>
            </a:pPr>
            <a:r>
              <a:rPr lang="es-ES_tradnl" dirty="0">
                <a:solidFill>
                  <a:schemeClr val="tx2"/>
                </a:solidFill>
              </a:rPr>
              <a:t>Necesita tener un lugar para que se exprese esa violencia.</a:t>
            </a:r>
          </a:p>
          <a:p>
            <a:pPr marL="0" indent="0" algn="ctr">
              <a:buNone/>
            </a:pPr>
            <a:endParaRPr lang="es-ES_tradnl" dirty="0" smtClean="0">
              <a:solidFill>
                <a:schemeClr val="tx2"/>
              </a:solidFill>
            </a:endParaRPr>
          </a:p>
          <a:p>
            <a:pPr marL="0" indent="0" algn="ctr">
              <a:buNone/>
            </a:pPr>
            <a:r>
              <a:rPr lang="es-ES_tradnl" dirty="0" smtClean="0">
                <a:solidFill>
                  <a:schemeClr val="tx2"/>
                </a:solidFill>
              </a:rPr>
              <a:t>Nuestro </a:t>
            </a:r>
            <a:r>
              <a:rPr lang="es-ES_tradnl" dirty="0">
                <a:solidFill>
                  <a:schemeClr val="tx2"/>
                </a:solidFill>
              </a:rPr>
              <a:t>cerebro esta siempre en alerta, no hay pausas, no podemos tratar varios temas al mismo tiempo. Luego estamos demasiado cansados y tenemos invasión de estereotipias</a:t>
            </a:r>
            <a:r>
              <a:rPr lang="es-ES_tradnl" dirty="0" smtClean="0">
                <a:solidFill>
                  <a:schemeClr val="tx2"/>
                </a:solidFill>
              </a:rPr>
              <a:t>.</a:t>
            </a:r>
          </a:p>
          <a:p>
            <a:pPr marL="0" indent="0" algn="ctr">
              <a:buNone/>
            </a:pPr>
            <a:endParaRPr lang="es-ES_tradnl" dirty="0" smtClean="0">
              <a:solidFill>
                <a:schemeClr val="tx2"/>
              </a:solidFill>
            </a:endParaRPr>
          </a:p>
          <a:p>
            <a:pPr marL="0" indent="0" algn="ctr">
              <a:buNone/>
            </a:pPr>
            <a:r>
              <a:rPr lang="es-ES_tradnl" dirty="0">
                <a:solidFill>
                  <a:schemeClr val="tx2"/>
                </a:solidFill>
              </a:rPr>
              <a:t>“Tengo un tiempo de 3 horas sin estereotipias. Luego debo retirarme. </a:t>
            </a:r>
            <a:endParaRPr lang="es-ES_tradnl" dirty="0" smtClean="0">
              <a:solidFill>
                <a:schemeClr val="tx2"/>
              </a:solidFill>
            </a:endParaRPr>
          </a:p>
          <a:p>
            <a:pPr marL="0" indent="0" algn="ctr">
              <a:buNone/>
            </a:pPr>
            <a:r>
              <a:rPr lang="es-ES_tradnl" dirty="0" smtClean="0">
                <a:solidFill>
                  <a:schemeClr val="tx2"/>
                </a:solidFill>
              </a:rPr>
              <a:t>Mi </a:t>
            </a:r>
            <a:r>
              <a:rPr lang="es-ES_tradnl" dirty="0">
                <a:solidFill>
                  <a:schemeClr val="tx2"/>
                </a:solidFill>
              </a:rPr>
              <a:t>cuarto tiene cojines, cortinas sobre las paredes, para no herirme”.</a:t>
            </a:r>
          </a:p>
          <a:p>
            <a:pPr marL="0" indent="0" algn="ctr">
              <a:buNone/>
            </a:pPr>
            <a:endParaRPr lang="es-ES_tradnl" dirty="0">
              <a:solidFill>
                <a:schemeClr val="tx2"/>
              </a:solidFill>
            </a:endParaRPr>
          </a:p>
          <a:p>
            <a:pPr marL="0" indent="0" algn="ctr">
              <a:lnSpc>
                <a:spcPct val="70000"/>
              </a:lnSpc>
              <a:buNone/>
            </a:pPr>
            <a:endParaRPr lang="es-ES_tradnl" b="1" dirty="0" smtClean="0">
              <a:solidFill>
                <a:schemeClr val="tx2"/>
              </a:solidFill>
            </a:endParaRPr>
          </a:p>
          <a:p>
            <a:pPr marL="0" indent="0" algn="ctr">
              <a:buNone/>
            </a:pPr>
            <a:r>
              <a:rPr lang="es-ES_tradnl" sz="3400" u="sng" dirty="0" smtClean="0">
                <a:solidFill>
                  <a:schemeClr val="tx2"/>
                </a:solidFill>
              </a:rPr>
              <a:t>Las </a:t>
            </a:r>
            <a:r>
              <a:rPr lang="es-ES_tradnl" sz="3400" u="sng" dirty="0">
                <a:solidFill>
                  <a:schemeClr val="tx2"/>
                </a:solidFill>
              </a:rPr>
              <a:t>estereotipias tienen un efecto tranquilizador o calmante.</a:t>
            </a:r>
          </a:p>
          <a:p>
            <a:endParaRPr lang="es-ES" sz="3400" u="sng" dirty="0"/>
          </a:p>
        </p:txBody>
      </p:sp>
    </p:spTree>
    <p:extLst>
      <p:ext uri="{BB962C8B-B14F-4D97-AF65-F5344CB8AC3E}">
        <p14:creationId xmlns:p14="http://schemas.microsoft.com/office/powerpoint/2010/main" val="49558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371" y="-1"/>
            <a:ext cx="8845678" cy="996333"/>
          </a:xfrm>
        </p:spPr>
        <p:txBody>
          <a:bodyPr>
            <a:noAutofit/>
          </a:bodyPr>
          <a:lstStyle/>
          <a:p>
            <a:pPr marL="0" indent="0"/>
            <a:r>
              <a:rPr lang="es-ES_tradnl" sz="1800" b="1" dirty="0" smtClean="0">
                <a:solidFill>
                  <a:schemeClr val="tx2"/>
                </a:solidFill>
              </a:rPr>
              <a:t/>
            </a:r>
            <a:br>
              <a:rPr lang="es-ES_tradnl" sz="1800" b="1" dirty="0" smtClean="0">
                <a:solidFill>
                  <a:schemeClr val="tx2"/>
                </a:solidFill>
              </a:rPr>
            </a:br>
            <a:r>
              <a:rPr lang="es-ES_tradnl" sz="1800" b="1" dirty="0">
                <a:solidFill>
                  <a:schemeClr val="tx2"/>
                </a:solidFill>
              </a:rPr>
              <a:t/>
            </a:r>
            <a:br>
              <a:rPr lang="es-ES_tradnl" sz="1800" b="1" dirty="0">
                <a:solidFill>
                  <a:schemeClr val="tx2"/>
                </a:solidFill>
              </a:rPr>
            </a:br>
            <a:r>
              <a:rPr lang="es-ES_tradnl" sz="2400" u="sng" dirty="0" smtClean="0">
                <a:solidFill>
                  <a:schemeClr val="tx2"/>
                </a:solidFill>
              </a:rPr>
              <a:t>Los </a:t>
            </a:r>
            <a:r>
              <a:rPr lang="es-ES_tradnl" sz="2400" u="sng" dirty="0">
                <a:solidFill>
                  <a:schemeClr val="tx2"/>
                </a:solidFill>
              </a:rPr>
              <a:t>autistas no quieren necesariamente ser como los demás, </a:t>
            </a:r>
            <a:r>
              <a:rPr lang="es-ES_tradnl" sz="2400" u="sng" dirty="0" smtClean="0">
                <a:solidFill>
                  <a:schemeClr val="tx2"/>
                </a:solidFill>
              </a:rPr>
              <a:t/>
            </a:r>
            <a:br>
              <a:rPr lang="es-ES_tradnl" sz="2400" u="sng" dirty="0" smtClean="0">
                <a:solidFill>
                  <a:schemeClr val="tx2"/>
                </a:solidFill>
              </a:rPr>
            </a:br>
            <a:r>
              <a:rPr lang="es-ES_tradnl" sz="2400" u="sng" dirty="0" smtClean="0">
                <a:solidFill>
                  <a:schemeClr val="tx2"/>
                </a:solidFill>
              </a:rPr>
              <a:t>no </a:t>
            </a:r>
            <a:r>
              <a:rPr lang="es-ES_tradnl" sz="2400" u="sng" dirty="0">
                <a:solidFill>
                  <a:schemeClr val="tx2"/>
                </a:solidFill>
              </a:rPr>
              <a:t>les importa.</a:t>
            </a:r>
            <a:br>
              <a:rPr lang="es-ES_tradnl" sz="2400" u="sng" dirty="0">
                <a:solidFill>
                  <a:schemeClr val="tx2"/>
                </a:solidFill>
              </a:rPr>
            </a:br>
            <a:r>
              <a:rPr lang="es-ES_tradnl" sz="2400" u="sng" dirty="0">
                <a:solidFill>
                  <a:schemeClr val="tx2"/>
                </a:solidFill>
              </a:rPr>
              <a:t/>
            </a:r>
            <a:br>
              <a:rPr lang="es-ES_tradnl" sz="2400" u="sng" dirty="0">
                <a:solidFill>
                  <a:schemeClr val="tx2"/>
                </a:solidFill>
              </a:rPr>
            </a:br>
            <a:endParaRPr lang="es-ES" sz="2400" u="sng" dirty="0"/>
          </a:p>
        </p:txBody>
      </p:sp>
      <p:sp>
        <p:nvSpPr>
          <p:cNvPr id="3" name="Marcador de contenido 2"/>
          <p:cNvSpPr>
            <a:spLocks noGrp="1"/>
          </p:cNvSpPr>
          <p:nvPr>
            <p:ph idx="1"/>
          </p:nvPr>
        </p:nvSpPr>
        <p:spPr>
          <a:xfrm>
            <a:off x="218951" y="897794"/>
            <a:ext cx="8681463" cy="5656170"/>
          </a:xfrm>
        </p:spPr>
        <p:txBody>
          <a:bodyPr>
            <a:noAutofit/>
          </a:bodyPr>
          <a:lstStyle/>
          <a:p>
            <a:pPr marL="0" indent="0" algn="ctr">
              <a:buNone/>
            </a:pPr>
            <a:r>
              <a:rPr lang="es-ES_tradnl" sz="2400" dirty="0" smtClean="0">
                <a:solidFill>
                  <a:schemeClr val="tx2"/>
                </a:solidFill>
              </a:rPr>
              <a:t>Vuestro mundo </a:t>
            </a:r>
            <a:r>
              <a:rPr lang="es-ES_tradnl" sz="2400" dirty="0">
                <a:solidFill>
                  <a:schemeClr val="tx2"/>
                </a:solidFill>
              </a:rPr>
              <a:t>es una abstracción para </a:t>
            </a:r>
            <a:r>
              <a:rPr lang="es-ES_tradnl" sz="2400" dirty="0" smtClean="0">
                <a:solidFill>
                  <a:schemeClr val="tx2"/>
                </a:solidFill>
              </a:rPr>
              <a:t>nosotros</a:t>
            </a:r>
            <a:r>
              <a:rPr lang="fr-FR" sz="2400" dirty="0" smtClean="0">
                <a:solidFill>
                  <a:schemeClr val="tx2"/>
                </a:solidFill>
              </a:rPr>
              <a:t>. </a:t>
            </a:r>
            <a:r>
              <a:rPr lang="es-ES_tradnl" sz="2400" dirty="0" smtClean="0">
                <a:solidFill>
                  <a:schemeClr val="tx2"/>
                </a:solidFill>
              </a:rPr>
              <a:t> </a:t>
            </a:r>
          </a:p>
          <a:p>
            <a:pPr marL="0" indent="0" algn="ctr">
              <a:buNone/>
            </a:pPr>
            <a:r>
              <a:rPr lang="es-ES_tradnl" sz="2400" dirty="0" smtClean="0">
                <a:solidFill>
                  <a:schemeClr val="tx2"/>
                </a:solidFill>
              </a:rPr>
              <a:t>La </a:t>
            </a:r>
            <a:r>
              <a:rPr lang="es-ES_tradnl" sz="2400" dirty="0">
                <a:solidFill>
                  <a:schemeClr val="tx2"/>
                </a:solidFill>
              </a:rPr>
              <a:t>Educación es </a:t>
            </a:r>
            <a:r>
              <a:rPr lang="es-ES_tradnl" sz="2400" dirty="0" smtClean="0">
                <a:solidFill>
                  <a:schemeClr val="tx2"/>
                </a:solidFill>
              </a:rPr>
              <a:t>un problema </a:t>
            </a:r>
            <a:r>
              <a:rPr lang="es-ES_tradnl" sz="2400" dirty="0">
                <a:solidFill>
                  <a:schemeClr val="tx2"/>
                </a:solidFill>
              </a:rPr>
              <a:t>para el autista. </a:t>
            </a:r>
            <a:endParaRPr lang="es-ES_tradnl" sz="2400" dirty="0" smtClean="0">
              <a:solidFill>
                <a:schemeClr val="tx2"/>
              </a:solidFill>
            </a:endParaRPr>
          </a:p>
          <a:p>
            <a:pPr marL="0" indent="0" algn="ctr">
              <a:buNone/>
            </a:pPr>
            <a:r>
              <a:rPr lang="es-ES_tradnl" sz="2400" dirty="0" smtClean="0">
                <a:solidFill>
                  <a:schemeClr val="tx2"/>
                </a:solidFill>
              </a:rPr>
              <a:t>Tenemos </a:t>
            </a:r>
            <a:r>
              <a:rPr lang="es-ES_tradnl" sz="2400" dirty="0">
                <a:solidFill>
                  <a:schemeClr val="tx2"/>
                </a:solidFill>
              </a:rPr>
              <a:t>la </a:t>
            </a:r>
            <a:r>
              <a:rPr lang="es-ES_tradnl" sz="2400" dirty="0" smtClean="0">
                <a:solidFill>
                  <a:schemeClr val="tx2"/>
                </a:solidFill>
              </a:rPr>
              <a:t>sensación </a:t>
            </a:r>
            <a:r>
              <a:rPr lang="es-ES_tradnl" sz="2400" dirty="0">
                <a:solidFill>
                  <a:schemeClr val="tx2"/>
                </a:solidFill>
              </a:rPr>
              <a:t>de </a:t>
            </a:r>
            <a:r>
              <a:rPr lang="es-ES_tradnl" sz="2400" dirty="0" smtClean="0">
                <a:solidFill>
                  <a:schemeClr val="tx2"/>
                </a:solidFill>
              </a:rPr>
              <a:t>ser doble. </a:t>
            </a:r>
          </a:p>
          <a:p>
            <a:pPr marL="0" indent="0" algn="ctr">
              <a:buNone/>
            </a:pPr>
            <a:r>
              <a:rPr lang="es-ES_tradnl" sz="2400" dirty="0" smtClean="0">
                <a:solidFill>
                  <a:schemeClr val="tx2"/>
                </a:solidFill>
              </a:rPr>
              <a:t>Tengo </a:t>
            </a:r>
            <a:r>
              <a:rPr lang="es-ES_tradnl" sz="2400" dirty="0">
                <a:solidFill>
                  <a:schemeClr val="tx2"/>
                </a:solidFill>
              </a:rPr>
              <a:t>sentido de dos estados </a:t>
            </a:r>
            <a:r>
              <a:rPr lang="es-ES_tradnl" sz="2400" dirty="0" smtClean="0">
                <a:solidFill>
                  <a:schemeClr val="tx2"/>
                </a:solidFill>
              </a:rPr>
              <a:t>emocionales.</a:t>
            </a:r>
          </a:p>
          <a:p>
            <a:pPr marL="0" indent="0" algn="ctr">
              <a:buNone/>
            </a:pPr>
            <a:r>
              <a:rPr lang="es-ES_tradnl" sz="2400" dirty="0" smtClean="0">
                <a:solidFill>
                  <a:schemeClr val="tx2"/>
                </a:solidFill>
              </a:rPr>
              <a:t> </a:t>
            </a:r>
            <a:r>
              <a:rPr lang="es-ES_tradnl" sz="2400" dirty="0">
                <a:solidFill>
                  <a:schemeClr val="tx2"/>
                </a:solidFill>
              </a:rPr>
              <a:t>A veces no se si estoy bravo o </a:t>
            </a:r>
            <a:r>
              <a:rPr lang="es-ES_tradnl" sz="2400" dirty="0" smtClean="0">
                <a:solidFill>
                  <a:schemeClr val="tx2"/>
                </a:solidFill>
              </a:rPr>
              <a:t>alegre.</a:t>
            </a:r>
          </a:p>
          <a:p>
            <a:pPr marL="0" indent="0" algn="ctr">
              <a:buNone/>
            </a:pPr>
            <a:r>
              <a:rPr lang="es-ES_tradnl" sz="2400" dirty="0" smtClean="0">
                <a:solidFill>
                  <a:schemeClr val="tx2"/>
                </a:solidFill>
              </a:rPr>
              <a:t> </a:t>
            </a:r>
            <a:r>
              <a:rPr lang="es-ES_tradnl" sz="2400" dirty="0">
                <a:solidFill>
                  <a:schemeClr val="tx2"/>
                </a:solidFill>
              </a:rPr>
              <a:t>Parece que </a:t>
            </a:r>
            <a:r>
              <a:rPr lang="es-ES_tradnl" sz="2400" dirty="0" smtClean="0">
                <a:solidFill>
                  <a:schemeClr val="tx2"/>
                </a:solidFill>
              </a:rPr>
              <a:t>existen </a:t>
            </a:r>
            <a:r>
              <a:rPr lang="es-ES_tradnl" sz="2400" dirty="0">
                <a:solidFill>
                  <a:schemeClr val="tx2"/>
                </a:solidFill>
              </a:rPr>
              <a:t>mas </a:t>
            </a:r>
            <a:r>
              <a:rPr lang="es-ES_tradnl" sz="2400" dirty="0" smtClean="0">
                <a:solidFill>
                  <a:schemeClr val="tx2"/>
                </a:solidFill>
              </a:rPr>
              <a:t>de dos</a:t>
            </a:r>
            <a:r>
              <a:rPr lang="es-ES_tradnl" sz="2400" dirty="0">
                <a:solidFill>
                  <a:schemeClr val="tx2"/>
                </a:solidFill>
              </a:rPr>
              <a:t> </a:t>
            </a:r>
            <a:r>
              <a:rPr lang="es-ES_tradnl" sz="2400" dirty="0" smtClean="0">
                <a:solidFill>
                  <a:schemeClr val="tx2"/>
                </a:solidFill>
              </a:rPr>
              <a:t>!</a:t>
            </a:r>
          </a:p>
          <a:p>
            <a:pPr marL="0" indent="0" algn="ctr">
              <a:buNone/>
            </a:pPr>
            <a:r>
              <a:rPr lang="es-ES_tradnl" sz="2400" dirty="0" smtClean="0">
                <a:solidFill>
                  <a:schemeClr val="tx2"/>
                </a:solidFill>
              </a:rPr>
              <a:t>Entre </a:t>
            </a:r>
            <a:r>
              <a:rPr lang="es-ES_tradnl" sz="2400" dirty="0">
                <a:solidFill>
                  <a:schemeClr val="tx2"/>
                </a:solidFill>
              </a:rPr>
              <a:t>autistas no </a:t>
            </a:r>
            <a:r>
              <a:rPr lang="es-ES_tradnl" sz="2400" dirty="0" smtClean="0">
                <a:solidFill>
                  <a:schemeClr val="tx2"/>
                </a:solidFill>
              </a:rPr>
              <a:t>tenemos </a:t>
            </a:r>
            <a:r>
              <a:rPr lang="es-ES_tradnl" sz="2400" dirty="0">
                <a:solidFill>
                  <a:schemeClr val="tx2"/>
                </a:solidFill>
              </a:rPr>
              <a:t>problemas de comunicación, nuestro </a:t>
            </a:r>
            <a:r>
              <a:rPr lang="es-ES_tradnl" sz="2400" dirty="0" smtClean="0">
                <a:solidFill>
                  <a:schemeClr val="tx2"/>
                </a:solidFill>
              </a:rPr>
              <a:t>funcionamiento </a:t>
            </a:r>
            <a:r>
              <a:rPr lang="es-ES_tradnl" sz="2400" dirty="0">
                <a:solidFill>
                  <a:schemeClr val="tx2"/>
                </a:solidFill>
              </a:rPr>
              <a:t>es lo mismo. Los momentos los mas cercanos entre autistas, no es compartir información, hay intimidad cuando nos quedamos dos en silencio, cada uno </a:t>
            </a:r>
            <a:r>
              <a:rPr lang="es-ES_tradnl" sz="2400" dirty="0" err="1" smtClean="0">
                <a:solidFill>
                  <a:schemeClr val="tx2"/>
                </a:solidFill>
              </a:rPr>
              <a:t>balanceandose</a:t>
            </a:r>
            <a:r>
              <a:rPr lang="es-ES_tradnl" sz="2400" dirty="0" smtClean="0">
                <a:solidFill>
                  <a:schemeClr val="tx2"/>
                </a:solidFill>
              </a:rPr>
              <a:t>. </a:t>
            </a:r>
          </a:p>
          <a:p>
            <a:pPr marL="0" indent="0" algn="ctr">
              <a:buNone/>
            </a:pPr>
            <a:r>
              <a:rPr lang="es-ES_tradnl" sz="2400" u="sng" dirty="0" smtClean="0">
                <a:solidFill>
                  <a:schemeClr val="tx2"/>
                </a:solidFill>
              </a:rPr>
              <a:t>A los </a:t>
            </a:r>
            <a:r>
              <a:rPr lang="es-ES_tradnl" sz="2400" u="sng" dirty="0">
                <a:solidFill>
                  <a:schemeClr val="tx2"/>
                </a:solidFill>
              </a:rPr>
              <a:t>autistas </a:t>
            </a:r>
            <a:r>
              <a:rPr lang="es-ES_tradnl" sz="2400" u="sng" dirty="0" smtClean="0">
                <a:solidFill>
                  <a:schemeClr val="tx2"/>
                </a:solidFill>
              </a:rPr>
              <a:t>les </a:t>
            </a:r>
            <a:r>
              <a:rPr lang="es-ES_tradnl" sz="2400" u="sng" dirty="0">
                <a:solidFill>
                  <a:schemeClr val="tx2"/>
                </a:solidFill>
              </a:rPr>
              <a:t>gusta estar entre </a:t>
            </a:r>
            <a:r>
              <a:rPr lang="es-ES_tradnl" sz="2400" u="sng" dirty="0" smtClean="0">
                <a:solidFill>
                  <a:schemeClr val="tx2"/>
                </a:solidFill>
              </a:rPr>
              <a:t>ellos.</a:t>
            </a:r>
            <a:endParaRPr lang="fr-FR" sz="2400" u="sng" dirty="0">
              <a:solidFill>
                <a:schemeClr val="tx2"/>
              </a:solidFill>
            </a:endParaRPr>
          </a:p>
          <a:p>
            <a:pPr marL="0" indent="0" algn="ctr">
              <a:buNone/>
            </a:pPr>
            <a:endParaRPr lang="es-ES_tradnl" sz="2400" b="1" dirty="0">
              <a:solidFill>
                <a:schemeClr val="tx2"/>
              </a:solidFill>
            </a:endParaRPr>
          </a:p>
          <a:p>
            <a:pPr marL="0" indent="0" algn="ctr">
              <a:buNone/>
            </a:pPr>
            <a:r>
              <a:rPr lang="es-ES_tradnl" sz="2400" dirty="0" smtClean="0">
                <a:solidFill>
                  <a:schemeClr val="tx2"/>
                </a:solidFill>
              </a:rPr>
              <a:t>Hay mas sufrimiento de parte de los padres, que de los autistas.</a:t>
            </a:r>
          </a:p>
          <a:p>
            <a:pPr marL="0" indent="0" algn="ctr">
              <a:buNone/>
            </a:pPr>
            <a:endParaRPr lang="es-ES_tradnl" sz="1800" b="1" dirty="0">
              <a:solidFill>
                <a:schemeClr val="tx2"/>
              </a:solidFill>
            </a:endParaRPr>
          </a:p>
          <a:p>
            <a:pPr marL="0" indent="0" algn="ctr">
              <a:buNone/>
            </a:pPr>
            <a:endParaRPr lang="es-ES_tradnl" sz="1600" b="1" dirty="0" smtClean="0">
              <a:solidFill>
                <a:schemeClr val="tx2"/>
              </a:solidFill>
            </a:endParaRPr>
          </a:p>
        </p:txBody>
      </p:sp>
    </p:spTree>
    <p:extLst>
      <p:ext uri="{BB962C8B-B14F-4D97-AF65-F5344CB8AC3E}">
        <p14:creationId xmlns:p14="http://schemas.microsoft.com/office/powerpoint/2010/main" val="90177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762"/>
            <a:ext cx="8229600" cy="1114293"/>
          </a:xfrm>
        </p:spPr>
        <p:txBody>
          <a:bodyPr/>
          <a:lstStyle/>
          <a:p>
            <a:r>
              <a:rPr lang="es-ES" sz="2800" dirty="0" smtClean="0"/>
              <a:t/>
            </a:r>
            <a:br>
              <a:rPr lang="es-ES" sz="2800" dirty="0" smtClean="0"/>
            </a:br>
            <a:endParaRPr lang="es-ES" sz="2800" dirty="0"/>
          </a:p>
        </p:txBody>
      </p:sp>
      <p:sp>
        <p:nvSpPr>
          <p:cNvPr id="3" name="Marcador de contenido 2"/>
          <p:cNvSpPr>
            <a:spLocks noGrp="1"/>
          </p:cNvSpPr>
          <p:nvPr>
            <p:ph idx="1"/>
          </p:nvPr>
        </p:nvSpPr>
        <p:spPr>
          <a:xfrm>
            <a:off x="240848" y="536487"/>
            <a:ext cx="8445952" cy="5868509"/>
          </a:xfrm>
        </p:spPr>
        <p:txBody>
          <a:bodyPr>
            <a:normAutofit fontScale="85000" lnSpcReduction="10000"/>
          </a:bodyPr>
          <a:lstStyle/>
          <a:p>
            <a:pPr marL="0" indent="0" algn="ctr">
              <a:buNone/>
            </a:pPr>
            <a:r>
              <a:rPr lang="es-ES" dirty="0" smtClean="0">
                <a:solidFill>
                  <a:schemeClr val="tx2"/>
                </a:solidFill>
              </a:rPr>
              <a:t>Así, el niño autista se caracterizaría por su incapacidad para asumir que el objeto pueda existir fuera de su emplazamiento habitual. De ahí su insistencia en mantener inmutable su medio para poder defenderse de un mundo cuyos objetos cambian constantemente.</a:t>
            </a:r>
          </a:p>
          <a:p>
            <a:pPr marL="0" indent="0" algn="ctr">
              <a:buNone/>
            </a:pPr>
            <a:endParaRPr lang="es-ES" dirty="0" smtClean="0">
              <a:solidFill>
                <a:schemeClr val="tx2"/>
              </a:solidFill>
            </a:endParaRPr>
          </a:p>
          <a:p>
            <a:pPr marL="0" indent="0" algn="ctr">
              <a:buNone/>
            </a:pPr>
            <a:r>
              <a:rPr lang="es-ES" dirty="0" smtClean="0">
                <a:solidFill>
                  <a:schemeClr val="tx2"/>
                </a:solidFill>
              </a:rPr>
              <a:t>Como dice </a:t>
            </a:r>
            <a:r>
              <a:rPr lang="es-ES" dirty="0" err="1" smtClean="0">
                <a:solidFill>
                  <a:schemeClr val="tx2"/>
                </a:solidFill>
              </a:rPr>
              <a:t>J.Cl</a:t>
            </a:r>
            <a:r>
              <a:rPr lang="es-ES" dirty="0" smtClean="0">
                <a:solidFill>
                  <a:schemeClr val="tx2"/>
                </a:solidFill>
              </a:rPr>
              <a:t> </a:t>
            </a:r>
            <a:r>
              <a:rPr lang="es-ES" dirty="0" err="1" smtClean="0">
                <a:solidFill>
                  <a:schemeClr val="tx2"/>
                </a:solidFill>
              </a:rPr>
              <a:t>Malleval</a:t>
            </a:r>
            <a:r>
              <a:rPr lang="es-ES" dirty="0" smtClean="0">
                <a:solidFill>
                  <a:schemeClr val="tx2"/>
                </a:solidFill>
              </a:rPr>
              <a:t> – Psicoanalista y autor de libros sobre el autismo : “La posición autística esta entre la incorporación del simbólico, el encuentro con el lenguaje y la simbolización primordial la cual está como suspendida.”</a:t>
            </a:r>
          </a:p>
          <a:p>
            <a:pPr marL="0" indent="0" algn="ctr">
              <a:buNone/>
            </a:pPr>
            <a:endParaRPr lang="es-ES" dirty="0" smtClean="0">
              <a:solidFill>
                <a:schemeClr val="tx2"/>
              </a:solidFill>
            </a:endParaRPr>
          </a:p>
          <a:p>
            <a:pPr marL="0" indent="0" algn="ctr">
              <a:buNone/>
            </a:pPr>
            <a:r>
              <a:rPr lang="es-ES" dirty="0" smtClean="0">
                <a:solidFill>
                  <a:schemeClr val="tx2"/>
                </a:solidFill>
              </a:rPr>
              <a:t>El autismo no es una enfermedad, es una posición subjetiva (otra manera de ser).</a:t>
            </a:r>
            <a:endParaRPr lang="es-ES" dirty="0">
              <a:solidFill>
                <a:schemeClr val="tx2"/>
              </a:solidFill>
            </a:endParaRPr>
          </a:p>
        </p:txBody>
      </p:sp>
    </p:spTree>
    <p:extLst>
      <p:ext uri="{BB962C8B-B14F-4D97-AF65-F5344CB8AC3E}">
        <p14:creationId xmlns:p14="http://schemas.microsoft.com/office/powerpoint/2010/main" val="236175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057" y="0"/>
            <a:ext cx="8779992" cy="1259103"/>
          </a:xfrm>
        </p:spPr>
        <p:txBody>
          <a:bodyPr>
            <a:noAutofit/>
          </a:bodyPr>
          <a:lstStyle/>
          <a:p>
            <a:r>
              <a:rPr lang="es-ES" sz="2800" dirty="0" smtClean="0">
                <a:solidFill>
                  <a:schemeClr val="tx2"/>
                </a:solidFill>
              </a:rPr>
              <a:t>El autismo </a:t>
            </a:r>
            <a:r>
              <a:rPr lang="es-ES" sz="2800" dirty="0">
                <a:solidFill>
                  <a:schemeClr val="tx2"/>
                </a:solidFill>
              </a:rPr>
              <a:t>es un </a:t>
            </a:r>
            <a:r>
              <a:rPr lang="es-ES" sz="2800" dirty="0" smtClean="0">
                <a:solidFill>
                  <a:schemeClr val="tx2"/>
                </a:solidFill>
              </a:rPr>
              <a:t>desafío para </a:t>
            </a:r>
            <a:r>
              <a:rPr lang="es-ES" sz="2800" dirty="0">
                <a:solidFill>
                  <a:schemeClr val="tx2"/>
                </a:solidFill>
              </a:rPr>
              <a:t>nuestra sociedad, </a:t>
            </a:r>
            <a:r>
              <a:rPr lang="es-ES" sz="2800" dirty="0" smtClean="0">
                <a:solidFill>
                  <a:schemeClr val="tx2"/>
                </a:solidFill>
              </a:rPr>
              <a:t>pero tenemos </a:t>
            </a:r>
            <a:r>
              <a:rPr lang="es-ES" sz="2800" dirty="0">
                <a:solidFill>
                  <a:schemeClr val="tx2"/>
                </a:solidFill>
              </a:rPr>
              <a:t>con los autistas una oportunidad de superarnos</a:t>
            </a:r>
            <a:r>
              <a:rPr lang="es-ES" sz="2400" dirty="0">
                <a:solidFill>
                  <a:schemeClr val="tx2"/>
                </a:solidFill>
              </a:rPr>
              <a:t>.</a:t>
            </a:r>
            <a:br>
              <a:rPr lang="es-ES" sz="2400" dirty="0">
                <a:solidFill>
                  <a:schemeClr val="tx2"/>
                </a:solidFill>
              </a:rPr>
            </a:br>
            <a:endParaRPr lang="es-ES" sz="2400" dirty="0"/>
          </a:p>
        </p:txBody>
      </p:sp>
      <p:sp>
        <p:nvSpPr>
          <p:cNvPr id="3" name="Marcador de contenido 2"/>
          <p:cNvSpPr>
            <a:spLocks noGrp="1"/>
          </p:cNvSpPr>
          <p:nvPr>
            <p:ph idx="1"/>
          </p:nvPr>
        </p:nvSpPr>
        <p:spPr>
          <a:xfrm>
            <a:off x="197057" y="1259103"/>
            <a:ext cx="8779992" cy="5342790"/>
          </a:xfrm>
        </p:spPr>
        <p:txBody>
          <a:bodyPr>
            <a:normAutofit/>
          </a:bodyPr>
          <a:lstStyle/>
          <a:p>
            <a:pPr marL="0" indent="0" algn="ctr">
              <a:buNone/>
            </a:pPr>
            <a:r>
              <a:rPr lang="es-ES" sz="2800" dirty="0" smtClean="0">
                <a:solidFill>
                  <a:schemeClr val="tx2"/>
                </a:solidFill>
              </a:rPr>
              <a:t>Por otra </a:t>
            </a:r>
            <a:r>
              <a:rPr lang="es-ES" sz="2800" dirty="0">
                <a:solidFill>
                  <a:schemeClr val="tx2"/>
                </a:solidFill>
              </a:rPr>
              <a:t>parte hay grandes </a:t>
            </a:r>
            <a:r>
              <a:rPr lang="es-ES" sz="2800" dirty="0" smtClean="0">
                <a:solidFill>
                  <a:schemeClr val="tx2"/>
                </a:solidFill>
              </a:rPr>
              <a:t>esperanzas, por ejemplo </a:t>
            </a:r>
            <a:r>
              <a:rPr lang="es-ES" sz="2800" dirty="0">
                <a:solidFill>
                  <a:schemeClr val="tx2"/>
                </a:solidFill>
              </a:rPr>
              <a:t>con </a:t>
            </a:r>
            <a:r>
              <a:rPr lang="es-ES" sz="2800" dirty="0" smtClean="0">
                <a:solidFill>
                  <a:schemeClr val="tx2"/>
                </a:solidFill>
              </a:rPr>
              <a:t>las investigaciones </a:t>
            </a:r>
            <a:r>
              <a:rPr lang="es-ES" sz="2800" dirty="0">
                <a:solidFill>
                  <a:schemeClr val="tx2"/>
                </a:solidFill>
              </a:rPr>
              <a:t>del Profesor </a:t>
            </a:r>
            <a:r>
              <a:rPr lang="es-ES" sz="2800" dirty="0" err="1">
                <a:solidFill>
                  <a:schemeClr val="tx2"/>
                </a:solidFill>
              </a:rPr>
              <a:t>Luc</a:t>
            </a:r>
            <a:r>
              <a:rPr lang="es-ES" sz="2800" dirty="0">
                <a:solidFill>
                  <a:schemeClr val="tx2"/>
                </a:solidFill>
              </a:rPr>
              <a:t> </a:t>
            </a:r>
            <a:r>
              <a:rPr lang="es-ES" sz="2800" dirty="0" err="1">
                <a:solidFill>
                  <a:schemeClr val="tx2"/>
                </a:solidFill>
              </a:rPr>
              <a:t>Montagner</a:t>
            </a:r>
            <a:r>
              <a:rPr lang="es-ES" sz="2800" dirty="0">
                <a:solidFill>
                  <a:schemeClr val="tx2"/>
                </a:solidFill>
              </a:rPr>
              <a:t> </a:t>
            </a:r>
            <a:r>
              <a:rPr lang="es-ES" sz="2800" dirty="0" smtClean="0">
                <a:solidFill>
                  <a:schemeClr val="tx2"/>
                </a:solidFill>
              </a:rPr>
              <a:t> : </a:t>
            </a:r>
          </a:p>
          <a:p>
            <a:pPr marL="0" indent="0" algn="ctr">
              <a:buNone/>
            </a:pPr>
            <a:r>
              <a:rPr lang="es-ES" sz="2800" dirty="0" smtClean="0">
                <a:solidFill>
                  <a:schemeClr val="tx2"/>
                </a:solidFill>
              </a:rPr>
              <a:t>Premio </a:t>
            </a:r>
            <a:r>
              <a:rPr lang="es-ES" sz="2800" dirty="0">
                <a:solidFill>
                  <a:schemeClr val="tx2"/>
                </a:solidFill>
              </a:rPr>
              <a:t>Nobel de </a:t>
            </a:r>
            <a:r>
              <a:rPr lang="es-ES" sz="2800" dirty="0" smtClean="0">
                <a:solidFill>
                  <a:schemeClr val="tx2"/>
                </a:solidFill>
              </a:rPr>
              <a:t>Medicina ;</a:t>
            </a:r>
          </a:p>
          <a:p>
            <a:pPr marL="0" indent="0" algn="ctr">
              <a:buNone/>
            </a:pPr>
            <a:r>
              <a:rPr lang="es-ES" sz="2800" dirty="0" smtClean="0">
                <a:solidFill>
                  <a:schemeClr val="tx2"/>
                </a:solidFill>
              </a:rPr>
              <a:t>El </a:t>
            </a:r>
            <a:r>
              <a:rPr lang="es-ES" sz="2800" dirty="0">
                <a:solidFill>
                  <a:schemeClr val="tx2"/>
                </a:solidFill>
              </a:rPr>
              <a:t>hombre que ha descubierto el virus del HIV</a:t>
            </a:r>
            <a:r>
              <a:rPr lang="es-ES" sz="2800" dirty="0" smtClean="0">
                <a:solidFill>
                  <a:schemeClr val="tx2"/>
                </a:solidFill>
              </a:rPr>
              <a:t>.</a:t>
            </a:r>
          </a:p>
          <a:p>
            <a:pPr marL="0" indent="0" algn="ctr">
              <a:buNone/>
            </a:pPr>
            <a:r>
              <a:rPr lang="es-ES" sz="2800" dirty="0" smtClean="0">
                <a:solidFill>
                  <a:schemeClr val="tx2"/>
                </a:solidFill>
              </a:rPr>
              <a:t>Por ahora logra producir un nuevo antibiótico y siguiendo una vacuna </a:t>
            </a:r>
            <a:r>
              <a:rPr lang="es-ES" sz="2800" dirty="0">
                <a:solidFill>
                  <a:schemeClr val="tx2"/>
                </a:solidFill>
              </a:rPr>
              <a:t>para matar </a:t>
            </a:r>
            <a:r>
              <a:rPr lang="es-ES" sz="2800" dirty="0" smtClean="0">
                <a:solidFill>
                  <a:schemeClr val="tx2"/>
                </a:solidFill>
              </a:rPr>
              <a:t>malas bacterias parásitas del intestino, las cuales serian conectadas directamente con las neuronas del cerebro y causas de autismo.</a:t>
            </a:r>
          </a:p>
          <a:p>
            <a:pPr marL="0" indent="0" algn="ctr">
              <a:buNone/>
            </a:pPr>
            <a:r>
              <a:rPr lang="es-ES" sz="2800" dirty="0" smtClean="0">
                <a:solidFill>
                  <a:schemeClr val="tx2"/>
                </a:solidFill>
              </a:rPr>
              <a:t>Panamá tiene conexión con esa investigación de importancia mundial. Mi colega y amiga  la </a:t>
            </a:r>
            <a:r>
              <a:rPr lang="es-ES" sz="2800" dirty="0" err="1" smtClean="0">
                <a:solidFill>
                  <a:schemeClr val="tx2"/>
                </a:solidFill>
              </a:rPr>
              <a:t>Dra</a:t>
            </a:r>
            <a:r>
              <a:rPr lang="es-ES" sz="2800" dirty="0" smtClean="0">
                <a:solidFill>
                  <a:schemeClr val="tx2"/>
                </a:solidFill>
              </a:rPr>
              <a:t> </a:t>
            </a:r>
            <a:r>
              <a:rPr lang="es-ES" sz="2800" dirty="0" err="1" smtClean="0">
                <a:solidFill>
                  <a:schemeClr val="tx2"/>
                </a:solidFill>
              </a:rPr>
              <a:t>Carole</a:t>
            </a:r>
            <a:r>
              <a:rPr lang="es-ES" sz="2800" dirty="0" smtClean="0">
                <a:solidFill>
                  <a:schemeClr val="tx2"/>
                </a:solidFill>
              </a:rPr>
              <a:t> </a:t>
            </a:r>
            <a:r>
              <a:rPr lang="es-ES" sz="2800" dirty="0" err="1" smtClean="0">
                <a:solidFill>
                  <a:schemeClr val="tx2"/>
                </a:solidFill>
              </a:rPr>
              <a:t>Pampoulie</a:t>
            </a:r>
            <a:r>
              <a:rPr lang="es-ES" sz="2800" dirty="0" smtClean="0">
                <a:solidFill>
                  <a:schemeClr val="tx2"/>
                </a:solidFill>
              </a:rPr>
              <a:t> les va a informar </a:t>
            </a:r>
            <a:r>
              <a:rPr lang="es-ES" sz="2800" smtClean="0">
                <a:solidFill>
                  <a:schemeClr val="tx2"/>
                </a:solidFill>
              </a:rPr>
              <a:t>sobre eso y </a:t>
            </a:r>
            <a:r>
              <a:rPr lang="es-ES" sz="2800" dirty="0" smtClean="0">
                <a:solidFill>
                  <a:schemeClr val="tx2"/>
                </a:solidFill>
              </a:rPr>
              <a:t>le dejo la palabra.</a:t>
            </a:r>
            <a:endParaRPr lang="es-ES" sz="2800" dirty="0">
              <a:solidFill>
                <a:schemeClr val="tx2"/>
              </a:solidFill>
            </a:endParaRPr>
          </a:p>
          <a:p>
            <a:pPr marL="0" indent="0">
              <a:buNone/>
            </a:pPr>
            <a:endParaRPr lang="es-ES" sz="2800" dirty="0">
              <a:solidFill>
                <a:schemeClr val="tx2"/>
              </a:solidFill>
            </a:endParaRPr>
          </a:p>
          <a:p>
            <a:endParaRPr lang="es-ES" dirty="0"/>
          </a:p>
        </p:txBody>
      </p:sp>
    </p:spTree>
    <p:extLst>
      <p:ext uri="{BB962C8B-B14F-4D97-AF65-F5344CB8AC3E}">
        <p14:creationId xmlns:p14="http://schemas.microsoft.com/office/powerpoint/2010/main" val="380163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795" y="228599"/>
            <a:ext cx="8550092" cy="1293271"/>
          </a:xfrm>
        </p:spPr>
        <p:txBody>
          <a:bodyPr>
            <a:normAutofit/>
          </a:bodyPr>
          <a:lstStyle/>
          <a:p>
            <a:pPr algn="ctr"/>
            <a:r>
              <a:rPr lang="es-ES" sz="3200" b="0" dirty="0" smtClean="0"/>
              <a:t>Sigmund FREUD (1856-1939)</a:t>
            </a:r>
            <a:br>
              <a:rPr lang="es-ES" sz="3200" b="0" dirty="0" smtClean="0"/>
            </a:br>
            <a:endParaRPr lang="es-ES" sz="3200" b="0" dirty="0"/>
          </a:p>
        </p:txBody>
      </p:sp>
      <p:pic>
        <p:nvPicPr>
          <p:cNvPr id="5" name="Marcador de posición de imagen 4" descr="400391_303572213018840_1318575517_n.jpg"/>
          <p:cNvPicPr>
            <a:picLocks noGrp="1" noChangeAspect="1"/>
          </p:cNvPicPr>
          <p:nvPr>
            <p:ph type="pic" idx="1"/>
          </p:nvPr>
        </p:nvPicPr>
        <p:blipFill>
          <a:blip r:embed="rId2">
            <a:extLst>
              <a:ext uri="{28A0092B-C50C-407E-A947-70E740481C1C}">
                <a14:useLocalDpi xmlns:a14="http://schemas.microsoft.com/office/drawing/2010/main" val="0"/>
              </a:ext>
            </a:extLst>
          </a:blip>
          <a:srcRect l="11883" r="11883"/>
          <a:stretch>
            <a:fillRect/>
          </a:stretch>
        </p:blipFill>
        <p:spPr>
          <a:xfrm>
            <a:off x="1792288" y="1368589"/>
            <a:ext cx="5486400" cy="4072921"/>
          </a:xfrm>
        </p:spPr>
      </p:pic>
      <p:sp>
        <p:nvSpPr>
          <p:cNvPr id="4" name="Marcador de texto 3"/>
          <p:cNvSpPr>
            <a:spLocks noGrp="1"/>
          </p:cNvSpPr>
          <p:nvPr>
            <p:ph type="body" sz="half" idx="2"/>
          </p:nvPr>
        </p:nvSpPr>
        <p:spPr>
          <a:xfrm>
            <a:off x="361271" y="5723907"/>
            <a:ext cx="8440616" cy="889115"/>
          </a:xfrm>
        </p:spPr>
        <p:txBody>
          <a:bodyPr>
            <a:normAutofit/>
          </a:bodyPr>
          <a:lstStyle/>
          <a:p>
            <a:pPr algn="ctr"/>
            <a:r>
              <a:rPr lang="es-ES" sz="3200" dirty="0" smtClean="0"/>
              <a:t>Jacques </a:t>
            </a:r>
            <a:r>
              <a:rPr lang="es-ES" sz="3200" dirty="0"/>
              <a:t>LACAN   (1901-</a:t>
            </a:r>
            <a:r>
              <a:rPr lang="es-ES" sz="3200" dirty="0" smtClean="0"/>
              <a:t>1981</a:t>
            </a:r>
            <a:r>
              <a:rPr lang="es-ES" sz="3200" dirty="0"/>
              <a:t>)</a:t>
            </a:r>
            <a:endParaRPr lang="es-ES" sz="3200" dirty="0" smtClean="0"/>
          </a:p>
        </p:txBody>
      </p:sp>
    </p:spTree>
    <p:extLst>
      <p:ext uri="{BB962C8B-B14F-4D97-AF65-F5344CB8AC3E}">
        <p14:creationId xmlns:p14="http://schemas.microsoft.com/office/powerpoint/2010/main" val="66286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733564"/>
          </a:xfrm>
        </p:spPr>
        <p:txBody>
          <a:bodyPr>
            <a:noAutofit/>
          </a:bodyPr>
          <a:lstStyle/>
          <a:p>
            <a:r>
              <a:rPr lang="es-ES" dirty="0" smtClean="0"/>
              <a:t>PLAN</a:t>
            </a:r>
            <a:endParaRPr lang="es-ES" dirty="0"/>
          </a:p>
        </p:txBody>
      </p:sp>
      <p:sp>
        <p:nvSpPr>
          <p:cNvPr id="3" name="Marcador de contenido 2"/>
          <p:cNvSpPr>
            <a:spLocks noGrp="1"/>
          </p:cNvSpPr>
          <p:nvPr>
            <p:ph idx="1"/>
          </p:nvPr>
        </p:nvSpPr>
        <p:spPr>
          <a:xfrm>
            <a:off x="457200" y="910606"/>
            <a:ext cx="8229600" cy="5559488"/>
          </a:xfrm>
        </p:spPr>
        <p:txBody>
          <a:bodyPr>
            <a:normAutofit fontScale="92500" lnSpcReduction="10000"/>
          </a:bodyPr>
          <a:lstStyle/>
          <a:p>
            <a:pPr marL="0" indent="0">
              <a:buNone/>
            </a:pPr>
            <a:r>
              <a:rPr lang="es-ES" dirty="0" smtClean="0">
                <a:solidFill>
                  <a:schemeClr val="tx2"/>
                </a:solidFill>
              </a:rPr>
              <a:t>I – Desarrollo infantil y autismo</a:t>
            </a:r>
          </a:p>
          <a:p>
            <a:pPr marL="800100" lvl="1" indent="-342900">
              <a:lnSpc>
                <a:spcPct val="150000"/>
              </a:lnSpc>
              <a:buFont typeface="+mj-lt"/>
              <a:buAutoNum type="arabicPeriod"/>
            </a:pPr>
            <a:r>
              <a:rPr lang="es-ES" dirty="0" smtClean="0">
                <a:solidFill>
                  <a:schemeClr val="tx2"/>
                </a:solidFill>
              </a:rPr>
              <a:t>El Feto ;</a:t>
            </a:r>
          </a:p>
          <a:p>
            <a:pPr marL="800100" lvl="1" indent="-342900">
              <a:buFont typeface="+mj-lt"/>
              <a:buAutoNum type="arabicPeriod"/>
            </a:pPr>
            <a:r>
              <a:rPr lang="es-ES" dirty="0" smtClean="0">
                <a:solidFill>
                  <a:schemeClr val="tx2"/>
                </a:solidFill>
              </a:rPr>
              <a:t>Nacimiento y perdida del cordón umbilical ;</a:t>
            </a:r>
          </a:p>
          <a:p>
            <a:pPr marL="800100" lvl="1" indent="-342900">
              <a:buFont typeface="+mj-lt"/>
              <a:buAutoNum type="arabicPeriod"/>
            </a:pPr>
            <a:r>
              <a:rPr lang="es-ES" dirty="0" smtClean="0">
                <a:solidFill>
                  <a:schemeClr val="tx2"/>
                </a:solidFill>
              </a:rPr>
              <a:t>El ser uno con la madre ;</a:t>
            </a:r>
          </a:p>
          <a:p>
            <a:pPr marL="800100" lvl="1" indent="-342900">
              <a:buFont typeface="+mj-lt"/>
              <a:buAutoNum type="arabicPeriod"/>
            </a:pPr>
            <a:r>
              <a:rPr lang="es-ES" dirty="0" smtClean="0">
                <a:solidFill>
                  <a:schemeClr val="tx2"/>
                </a:solidFill>
              </a:rPr>
              <a:t>Nacimiento del Yo</a:t>
            </a:r>
            <a:r>
              <a:rPr lang="es-ES" dirty="0">
                <a:solidFill>
                  <a:schemeClr val="tx2"/>
                </a:solidFill>
              </a:rPr>
              <a:t> </a:t>
            </a:r>
            <a:r>
              <a:rPr lang="es-ES" dirty="0" smtClean="0">
                <a:solidFill>
                  <a:schemeClr val="tx2"/>
                </a:solidFill>
              </a:rPr>
              <a:t>;</a:t>
            </a:r>
          </a:p>
          <a:p>
            <a:pPr marL="800100" lvl="1" indent="-342900">
              <a:buFont typeface="+mj-lt"/>
              <a:buAutoNum type="arabicPeriod"/>
            </a:pPr>
            <a:r>
              <a:rPr lang="es-ES" dirty="0" smtClean="0">
                <a:solidFill>
                  <a:schemeClr val="tx2"/>
                </a:solidFill>
              </a:rPr>
              <a:t>Iniciación de las pulsiones :</a:t>
            </a:r>
          </a:p>
          <a:p>
            <a:pPr marL="400050" lvl="1" indent="0">
              <a:buNone/>
            </a:pPr>
            <a:r>
              <a:rPr lang="es-ES" dirty="0" smtClean="0">
                <a:solidFill>
                  <a:schemeClr val="tx2"/>
                </a:solidFill>
              </a:rPr>
              <a:t>	- La Voz ;</a:t>
            </a:r>
          </a:p>
          <a:p>
            <a:pPr marL="800100" lvl="2" indent="0">
              <a:buNone/>
            </a:pPr>
            <a:r>
              <a:rPr lang="es-ES" dirty="0">
                <a:solidFill>
                  <a:schemeClr val="tx2"/>
                </a:solidFill>
              </a:rPr>
              <a:t> </a:t>
            </a:r>
            <a:r>
              <a:rPr lang="es-ES" dirty="0" smtClean="0">
                <a:solidFill>
                  <a:schemeClr val="tx2"/>
                </a:solidFill>
              </a:rPr>
              <a:t> - </a:t>
            </a:r>
            <a:r>
              <a:rPr lang="es-ES" sz="2800" dirty="0" smtClean="0">
                <a:solidFill>
                  <a:schemeClr val="tx2"/>
                </a:solidFill>
              </a:rPr>
              <a:t>La Mirada</a:t>
            </a:r>
            <a:r>
              <a:rPr lang="es-ES" dirty="0" smtClean="0">
                <a:solidFill>
                  <a:schemeClr val="tx2"/>
                </a:solidFill>
              </a:rPr>
              <a:t>.</a:t>
            </a:r>
          </a:p>
          <a:p>
            <a:pPr marL="0" indent="0">
              <a:lnSpc>
                <a:spcPct val="150000"/>
              </a:lnSpc>
              <a:buNone/>
            </a:pPr>
            <a:r>
              <a:rPr lang="es-ES" dirty="0" smtClean="0">
                <a:solidFill>
                  <a:schemeClr val="tx2"/>
                </a:solidFill>
              </a:rPr>
              <a:t>II - Consecuencias y efectos</a:t>
            </a:r>
          </a:p>
          <a:p>
            <a:pPr marL="0" indent="0">
              <a:buNone/>
            </a:pPr>
            <a:r>
              <a:rPr lang="es-ES" dirty="0">
                <a:solidFill>
                  <a:schemeClr val="tx2"/>
                </a:solidFill>
              </a:rPr>
              <a:t> </a:t>
            </a:r>
            <a:r>
              <a:rPr lang="es-ES" dirty="0" smtClean="0">
                <a:solidFill>
                  <a:schemeClr val="tx2"/>
                </a:solidFill>
              </a:rPr>
              <a:t>     -     </a:t>
            </a:r>
            <a:r>
              <a:rPr lang="es-ES" sz="2800" dirty="0" smtClean="0">
                <a:solidFill>
                  <a:schemeClr val="tx2"/>
                </a:solidFill>
              </a:rPr>
              <a:t>Fenómenos</a:t>
            </a:r>
            <a:r>
              <a:rPr lang="es-ES" sz="2600" dirty="0" smtClean="0">
                <a:solidFill>
                  <a:schemeClr val="tx2"/>
                </a:solidFill>
              </a:rPr>
              <a:t> corporales </a:t>
            </a:r>
            <a:r>
              <a:rPr lang="es-ES" sz="2600" dirty="0">
                <a:solidFill>
                  <a:schemeClr val="tx2"/>
                </a:solidFill>
              </a:rPr>
              <a:t> </a:t>
            </a:r>
            <a:r>
              <a:rPr lang="es-ES" sz="2600" dirty="0" smtClean="0">
                <a:solidFill>
                  <a:schemeClr val="tx2"/>
                </a:solidFill>
              </a:rPr>
              <a:t>y </a:t>
            </a:r>
            <a:r>
              <a:rPr lang="es-ES" sz="2800" dirty="0" smtClean="0">
                <a:solidFill>
                  <a:schemeClr val="tx2"/>
                </a:solidFill>
              </a:rPr>
              <a:t>Estereotipias ;</a:t>
            </a:r>
          </a:p>
          <a:p>
            <a:pPr marL="0" indent="0">
              <a:lnSpc>
                <a:spcPct val="120000"/>
              </a:lnSpc>
              <a:buNone/>
            </a:pPr>
            <a:r>
              <a:rPr lang="es-ES" sz="2800" dirty="0">
                <a:solidFill>
                  <a:schemeClr val="tx2"/>
                </a:solidFill>
              </a:rPr>
              <a:t> </a:t>
            </a:r>
            <a:r>
              <a:rPr lang="es-ES" sz="2800" dirty="0" smtClean="0">
                <a:solidFill>
                  <a:schemeClr val="tx2"/>
                </a:solidFill>
              </a:rPr>
              <a:t>      -     Testimonio de un autista de alto funcionamiento.</a:t>
            </a:r>
            <a:endParaRPr lang="es-ES" sz="2800" dirty="0">
              <a:solidFill>
                <a:schemeClr val="tx2"/>
              </a:solidFill>
            </a:endParaRPr>
          </a:p>
        </p:txBody>
      </p:sp>
    </p:spTree>
    <p:extLst>
      <p:ext uri="{BB962C8B-B14F-4D97-AF65-F5344CB8AC3E}">
        <p14:creationId xmlns:p14="http://schemas.microsoft.com/office/powerpoint/2010/main" val="141029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0" y="76200"/>
            <a:ext cx="4104456" cy="646415"/>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b="1" dirty="0" smtClean="0">
                <a:ln>
                  <a:prstDash val="solid"/>
                </a:ln>
                <a:effectLst>
                  <a:outerShdw blurRad="88000" dist="50800" dir="5040000" algn="tl">
                    <a:schemeClr val="accent4">
                      <a:tint val="80000"/>
                      <a:satMod val="250000"/>
                      <a:alpha val="45000"/>
                    </a:schemeClr>
                  </a:outerShdw>
                </a:effectLst>
              </a:rPr>
              <a:t>I) El feto</a:t>
            </a:r>
            <a:endParaRPr lang="es-ES" b="1" dirty="0">
              <a:ln>
                <a:prstDash val="solid"/>
              </a:ln>
              <a:effectLst>
                <a:outerShdw blurRad="88000" dist="50800" dir="5040000" algn="tl">
                  <a:schemeClr val="accent4">
                    <a:tint val="80000"/>
                    <a:satMod val="250000"/>
                    <a:alpha val="45000"/>
                  </a:schemeClr>
                </a:outerShdw>
              </a:effectLst>
            </a:endParaRPr>
          </a:p>
        </p:txBody>
      </p:sp>
      <p:sp>
        <p:nvSpPr>
          <p:cNvPr id="3" name="Marcador de contenido 2"/>
          <p:cNvSpPr>
            <a:spLocks noGrp="1"/>
          </p:cNvSpPr>
          <p:nvPr>
            <p:ph idx="1"/>
          </p:nvPr>
        </p:nvSpPr>
        <p:spPr>
          <a:xfrm>
            <a:off x="4932040" y="910606"/>
            <a:ext cx="3981338" cy="5779058"/>
          </a:xfrm>
        </p:spPr>
        <p:txBody>
          <a:bodyPr>
            <a:normAutofit fontScale="77500" lnSpcReduction="20000"/>
          </a:bodyPr>
          <a:lstStyle/>
          <a:p>
            <a:pPr marL="0" indent="0">
              <a:buNone/>
            </a:pPr>
            <a:r>
              <a:rPr lang="es-ES" dirty="0" smtClean="0">
                <a:solidFill>
                  <a:schemeClr val="tx2"/>
                </a:solidFill>
              </a:rPr>
              <a:t>Antes de </a:t>
            </a:r>
            <a:r>
              <a:rPr lang="es-ES" dirty="0">
                <a:solidFill>
                  <a:schemeClr val="tx2"/>
                </a:solidFill>
              </a:rPr>
              <a:t>nacer, dentro de su madre, el feto se siente uno con ella. E</a:t>
            </a:r>
            <a:r>
              <a:rPr lang="es-ES" dirty="0" smtClean="0">
                <a:solidFill>
                  <a:schemeClr val="tx2"/>
                </a:solidFill>
              </a:rPr>
              <a:t>sta protegido</a:t>
            </a:r>
            <a:r>
              <a:rPr lang="es-ES" dirty="0">
                <a:solidFill>
                  <a:schemeClr val="tx2"/>
                </a:solidFill>
              </a:rPr>
              <a:t>, </a:t>
            </a:r>
            <a:r>
              <a:rPr lang="es-ES" dirty="0" smtClean="0">
                <a:solidFill>
                  <a:schemeClr val="tx2"/>
                </a:solidFill>
              </a:rPr>
              <a:t>alimentado. </a:t>
            </a:r>
          </a:p>
          <a:p>
            <a:pPr marL="0" indent="0">
              <a:buNone/>
            </a:pPr>
            <a:endParaRPr lang="es-ES" dirty="0">
              <a:solidFill>
                <a:schemeClr val="tx2"/>
              </a:solidFill>
            </a:endParaRPr>
          </a:p>
          <a:p>
            <a:pPr marL="0" indent="0">
              <a:buNone/>
            </a:pPr>
            <a:r>
              <a:rPr lang="es-ES" dirty="0">
                <a:solidFill>
                  <a:schemeClr val="tx2"/>
                </a:solidFill>
              </a:rPr>
              <a:t>El feto entiende las </a:t>
            </a:r>
            <a:r>
              <a:rPr lang="es-ES" dirty="0" smtClean="0">
                <a:solidFill>
                  <a:schemeClr val="tx2"/>
                </a:solidFill>
              </a:rPr>
              <a:t>voces.</a:t>
            </a:r>
          </a:p>
          <a:p>
            <a:pPr marL="0" indent="0">
              <a:buNone/>
            </a:pPr>
            <a:r>
              <a:rPr lang="es-ES" dirty="0" smtClean="0">
                <a:solidFill>
                  <a:schemeClr val="tx2"/>
                </a:solidFill>
              </a:rPr>
              <a:t>Un </a:t>
            </a:r>
            <a:r>
              <a:rPr lang="es-ES" dirty="0">
                <a:solidFill>
                  <a:schemeClr val="tx2"/>
                </a:solidFill>
              </a:rPr>
              <a:t>estudio reciente ha demostrado que el bebe recién nacido reacciona más al idioma que ha entendido cuando era feto.</a:t>
            </a:r>
          </a:p>
          <a:p>
            <a:pPr marL="0" indent="0">
              <a:buNone/>
            </a:pPr>
            <a:endParaRPr lang="es-ES" dirty="0" smtClean="0">
              <a:solidFill>
                <a:schemeClr val="tx2"/>
              </a:solidFill>
            </a:endParaRPr>
          </a:p>
          <a:p>
            <a:pPr marL="0" indent="0">
              <a:buNone/>
            </a:pPr>
            <a:r>
              <a:rPr lang="es-ES" sz="3400" dirty="0" smtClean="0">
                <a:solidFill>
                  <a:schemeClr val="tx2"/>
                </a:solidFill>
              </a:rPr>
              <a:t>Se identifica </a:t>
            </a:r>
            <a:r>
              <a:rPr lang="es-ES" sz="3400" dirty="0">
                <a:solidFill>
                  <a:schemeClr val="tx2"/>
                </a:solidFill>
              </a:rPr>
              <a:t>como trastorno de autismo cuando el feto no reacciona a la voz de su </a:t>
            </a:r>
            <a:r>
              <a:rPr lang="es-ES" sz="3400" dirty="0" smtClean="0">
                <a:solidFill>
                  <a:schemeClr val="tx2"/>
                </a:solidFill>
              </a:rPr>
              <a:t>mamá.</a:t>
            </a:r>
          </a:p>
          <a:p>
            <a:endParaRPr lang="es-ES" dirty="0"/>
          </a:p>
          <a:p>
            <a:endParaRPr lang="es-ES" dirty="0" smtClean="0"/>
          </a:p>
          <a:p>
            <a:endParaRPr lang="es-ES" dirty="0"/>
          </a:p>
        </p:txBody>
      </p:sp>
      <p:pic>
        <p:nvPicPr>
          <p:cNvPr id="4" name="Imagen 3" descr="superbe-photo-bebe-ventre-maman-L-1.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909361" cy="6858000"/>
          </a:xfrm>
          <a:prstGeom prst="rect">
            <a:avLst/>
          </a:prstGeom>
        </p:spPr>
      </p:pic>
    </p:spTree>
    <p:extLst>
      <p:ext uri="{BB962C8B-B14F-4D97-AF65-F5344CB8AC3E}">
        <p14:creationId xmlns:p14="http://schemas.microsoft.com/office/powerpoint/2010/main" val="133413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694936"/>
          </a:xfrm>
        </p:spPr>
        <p:txBody>
          <a:bodyPr/>
          <a:lstStyle/>
          <a:p>
            <a:r>
              <a:rPr lang="es-ES" sz="3600" dirty="0"/>
              <a:t>2 ) El nacimiento y primeras perdidas</a:t>
            </a:r>
          </a:p>
        </p:txBody>
      </p:sp>
      <p:sp>
        <p:nvSpPr>
          <p:cNvPr id="3" name="Marcador de contenido 2"/>
          <p:cNvSpPr>
            <a:spLocks noGrp="1"/>
          </p:cNvSpPr>
          <p:nvPr>
            <p:ph idx="1"/>
          </p:nvPr>
        </p:nvSpPr>
        <p:spPr>
          <a:xfrm>
            <a:off x="457200" y="897794"/>
            <a:ext cx="8229600" cy="5644190"/>
          </a:xfrm>
        </p:spPr>
        <p:txBody>
          <a:bodyPr>
            <a:normAutofit lnSpcReduction="10000"/>
          </a:bodyPr>
          <a:lstStyle/>
          <a:p>
            <a:pPr marL="0" indent="0">
              <a:buNone/>
            </a:pPr>
            <a:r>
              <a:rPr lang="es-ES" sz="2400" dirty="0">
                <a:solidFill>
                  <a:schemeClr val="tx2"/>
                </a:solidFill>
              </a:rPr>
              <a:t>Con el </a:t>
            </a:r>
            <a:r>
              <a:rPr lang="es-ES" sz="2400" dirty="0" smtClean="0">
                <a:solidFill>
                  <a:schemeClr val="tx2"/>
                </a:solidFill>
              </a:rPr>
              <a:t>corte </a:t>
            </a:r>
            <a:r>
              <a:rPr lang="es-ES" sz="2400" dirty="0">
                <a:solidFill>
                  <a:schemeClr val="tx2"/>
                </a:solidFill>
              </a:rPr>
              <a:t>del cordón umbilical, la perdida </a:t>
            </a:r>
            <a:r>
              <a:rPr lang="es-ES" sz="2400" dirty="0" smtClean="0">
                <a:solidFill>
                  <a:schemeClr val="tx2"/>
                </a:solidFill>
              </a:rPr>
              <a:t>de la placenta, </a:t>
            </a:r>
            <a:r>
              <a:rPr lang="es-ES" sz="2400" dirty="0">
                <a:solidFill>
                  <a:schemeClr val="tx2"/>
                </a:solidFill>
              </a:rPr>
              <a:t>el grito a la vida </a:t>
            </a:r>
            <a:r>
              <a:rPr lang="es-ES" sz="2400" dirty="0" smtClean="0">
                <a:solidFill>
                  <a:schemeClr val="tx2"/>
                </a:solidFill>
              </a:rPr>
              <a:t>puede </a:t>
            </a:r>
            <a:r>
              <a:rPr lang="es-ES" sz="2400" dirty="0">
                <a:solidFill>
                  <a:schemeClr val="tx2"/>
                </a:solidFill>
              </a:rPr>
              <a:t>ser interpretado como </a:t>
            </a:r>
            <a:r>
              <a:rPr lang="es-ES" sz="2400" dirty="0" smtClean="0">
                <a:solidFill>
                  <a:schemeClr val="tx2"/>
                </a:solidFill>
              </a:rPr>
              <a:t>una renuncia </a:t>
            </a:r>
            <a:r>
              <a:rPr lang="es-ES" sz="2400" dirty="0">
                <a:solidFill>
                  <a:schemeClr val="tx2"/>
                </a:solidFill>
              </a:rPr>
              <a:t>a un </a:t>
            </a:r>
            <a:r>
              <a:rPr lang="es-ES" sz="2400" dirty="0" smtClean="0">
                <a:solidFill>
                  <a:schemeClr val="tx2"/>
                </a:solidFill>
              </a:rPr>
              <a:t>paraíso. </a:t>
            </a:r>
          </a:p>
          <a:p>
            <a:pPr marL="0" indent="0">
              <a:buNone/>
            </a:pPr>
            <a:endParaRPr lang="es-ES" sz="2400" dirty="0">
              <a:solidFill>
                <a:schemeClr val="tx2"/>
              </a:solidFill>
            </a:endParaRPr>
          </a:p>
          <a:p>
            <a:pPr marL="0" indent="0">
              <a:buNone/>
            </a:pPr>
            <a:r>
              <a:rPr lang="es-ES" sz="2400" dirty="0" smtClean="0">
                <a:solidFill>
                  <a:schemeClr val="tx2"/>
                </a:solidFill>
              </a:rPr>
              <a:t>Sin </a:t>
            </a:r>
            <a:r>
              <a:rPr lang="es-ES" sz="2400" dirty="0">
                <a:solidFill>
                  <a:schemeClr val="tx2"/>
                </a:solidFill>
              </a:rPr>
              <a:t>el cordón que le resuelve sus necesidades básicas, el bebe </a:t>
            </a:r>
            <a:r>
              <a:rPr lang="es-ES" sz="2400" dirty="0" smtClean="0">
                <a:solidFill>
                  <a:schemeClr val="tx2"/>
                </a:solidFill>
              </a:rPr>
              <a:t>debe </a:t>
            </a:r>
            <a:r>
              <a:rPr lang="es-ES" sz="2400" dirty="0">
                <a:solidFill>
                  <a:schemeClr val="tx2"/>
                </a:solidFill>
              </a:rPr>
              <a:t>ser alimentado, limpiado, y establecer un </a:t>
            </a:r>
            <a:r>
              <a:rPr lang="es-ES" sz="2400" dirty="0" smtClean="0">
                <a:solidFill>
                  <a:schemeClr val="tx2"/>
                </a:solidFill>
              </a:rPr>
              <a:t>vínculo </a:t>
            </a:r>
            <a:r>
              <a:rPr lang="es-ES" sz="2400" dirty="0">
                <a:solidFill>
                  <a:schemeClr val="tx2"/>
                </a:solidFill>
              </a:rPr>
              <a:t>con el exterior. Este </a:t>
            </a:r>
            <a:r>
              <a:rPr lang="es-ES" sz="2400" dirty="0" smtClean="0">
                <a:solidFill>
                  <a:schemeClr val="tx2"/>
                </a:solidFill>
              </a:rPr>
              <a:t>vínculo </a:t>
            </a:r>
            <a:r>
              <a:rPr lang="es-ES" sz="2400" dirty="0">
                <a:solidFill>
                  <a:schemeClr val="tx2"/>
                </a:solidFill>
              </a:rPr>
              <a:t>obedecería a un acto instintivo </a:t>
            </a:r>
            <a:r>
              <a:rPr lang="es-ES" sz="2400" dirty="0" smtClean="0">
                <a:solidFill>
                  <a:schemeClr val="tx2"/>
                </a:solidFill>
              </a:rPr>
              <a:t>la “</a:t>
            </a:r>
            <a:r>
              <a:rPr lang="es-ES" sz="2400" b="1" dirty="0" smtClean="0">
                <a:solidFill>
                  <a:schemeClr val="tx2"/>
                </a:solidFill>
              </a:rPr>
              <a:t>Impronta”</a:t>
            </a:r>
            <a:r>
              <a:rPr lang="es-ES" sz="2400" dirty="0" smtClean="0">
                <a:solidFill>
                  <a:schemeClr val="tx2"/>
                </a:solidFill>
              </a:rPr>
              <a:t>.</a:t>
            </a:r>
          </a:p>
          <a:p>
            <a:pPr marL="0" indent="0">
              <a:buNone/>
            </a:pPr>
            <a:r>
              <a:rPr lang="es-ES" sz="2400" dirty="0" smtClean="0">
                <a:solidFill>
                  <a:schemeClr val="tx2"/>
                </a:solidFill>
              </a:rPr>
              <a:t> </a:t>
            </a:r>
          </a:p>
          <a:p>
            <a:pPr marL="0" indent="0">
              <a:buNone/>
            </a:pPr>
            <a:r>
              <a:rPr lang="es-ES" sz="2400" dirty="0" smtClean="0">
                <a:solidFill>
                  <a:schemeClr val="tx2"/>
                </a:solidFill>
              </a:rPr>
              <a:t>La </a:t>
            </a:r>
            <a:r>
              <a:rPr lang="es-ES" sz="2400" dirty="0">
                <a:solidFill>
                  <a:schemeClr val="tx2"/>
                </a:solidFill>
              </a:rPr>
              <a:t>impronta </a:t>
            </a:r>
            <a:r>
              <a:rPr lang="es-ES" sz="2400" dirty="0" smtClean="0">
                <a:solidFill>
                  <a:schemeClr val="tx2"/>
                </a:solidFill>
              </a:rPr>
              <a:t>es como un señal que reciben las células para actuar durante </a:t>
            </a:r>
            <a:r>
              <a:rPr lang="es-ES" sz="2400" dirty="0">
                <a:solidFill>
                  <a:schemeClr val="tx2"/>
                </a:solidFill>
              </a:rPr>
              <a:t>un </a:t>
            </a:r>
            <a:r>
              <a:rPr lang="es-ES" sz="2400" dirty="0" smtClean="0">
                <a:solidFill>
                  <a:schemeClr val="tx2"/>
                </a:solidFill>
              </a:rPr>
              <a:t>período crítico </a:t>
            </a:r>
            <a:r>
              <a:rPr lang="es-ES" sz="2400" dirty="0">
                <a:solidFill>
                  <a:schemeClr val="tx2"/>
                </a:solidFill>
              </a:rPr>
              <a:t>temprano del desarrollo postnatal </a:t>
            </a:r>
            <a:r>
              <a:rPr lang="es-ES" sz="2400" dirty="0" smtClean="0">
                <a:solidFill>
                  <a:schemeClr val="tx2"/>
                </a:solidFill>
              </a:rPr>
              <a:t>(en </a:t>
            </a:r>
            <a:r>
              <a:rPr lang="es-ES" sz="2400" dirty="0">
                <a:solidFill>
                  <a:schemeClr val="tx2"/>
                </a:solidFill>
              </a:rPr>
              <a:t>algunas especies </a:t>
            </a:r>
            <a:r>
              <a:rPr lang="es-ES" sz="2400" dirty="0" smtClean="0">
                <a:solidFill>
                  <a:schemeClr val="tx2"/>
                </a:solidFill>
              </a:rPr>
              <a:t>dura </a:t>
            </a:r>
            <a:r>
              <a:rPr lang="es-ES" sz="2400" dirty="0">
                <a:solidFill>
                  <a:schemeClr val="tx2"/>
                </a:solidFill>
              </a:rPr>
              <a:t>tan solo unas horas</a:t>
            </a:r>
            <a:r>
              <a:rPr lang="es-ES" sz="2400" dirty="0" smtClean="0">
                <a:solidFill>
                  <a:schemeClr val="tx2"/>
                </a:solidFill>
              </a:rPr>
              <a:t>).</a:t>
            </a:r>
          </a:p>
          <a:p>
            <a:pPr marL="0" indent="0">
              <a:buNone/>
            </a:pPr>
            <a:endParaRPr lang="es-ES" sz="2400" dirty="0" smtClean="0">
              <a:solidFill>
                <a:schemeClr val="tx2"/>
              </a:solidFill>
            </a:endParaRPr>
          </a:p>
          <a:p>
            <a:pPr marL="0" indent="0">
              <a:buNone/>
            </a:pPr>
            <a:r>
              <a:rPr lang="es-ES" sz="2400" dirty="0" smtClean="0">
                <a:solidFill>
                  <a:schemeClr val="tx2"/>
                </a:solidFill>
              </a:rPr>
              <a:t>El </a:t>
            </a:r>
            <a:r>
              <a:rPr lang="es-ES" sz="2400" dirty="0">
                <a:solidFill>
                  <a:schemeClr val="tx2"/>
                </a:solidFill>
              </a:rPr>
              <a:t>organismo pide una </a:t>
            </a:r>
            <a:r>
              <a:rPr lang="es-ES" sz="2400" dirty="0" smtClean="0">
                <a:solidFill>
                  <a:schemeClr val="tx2"/>
                </a:solidFill>
              </a:rPr>
              <a:t>respuesta </a:t>
            </a:r>
            <a:r>
              <a:rPr lang="es-ES" sz="2400" dirty="0">
                <a:solidFill>
                  <a:schemeClr val="tx2"/>
                </a:solidFill>
              </a:rPr>
              <a:t>para decidir que gen activar o inhibir</a:t>
            </a:r>
            <a:r>
              <a:rPr lang="es-ES" sz="2400" dirty="0" smtClean="0">
                <a:solidFill>
                  <a:schemeClr val="tx2"/>
                </a:solidFill>
              </a:rPr>
              <a:t>. </a:t>
            </a:r>
          </a:p>
          <a:p>
            <a:pPr marL="0" indent="0">
              <a:buNone/>
            </a:pPr>
            <a:endParaRPr lang="es-ES" sz="2400" dirty="0" smtClean="0">
              <a:solidFill>
                <a:schemeClr val="tx2"/>
              </a:solidFill>
            </a:endParaRPr>
          </a:p>
          <a:p>
            <a:pPr marL="0" indent="0">
              <a:buNone/>
            </a:pPr>
            <a:endParaRPr lang="es-ES" sz="2000" dirty="0">
              <a:solidFill>
                <a:schemeClr val="tx2"/>
              </a:solidFill>
            </a:endParaRPr>
          </a:p>
        </p:txBody>
      </p:sp>
    </p:spTree>
    <p:extLst>
      <p:ext uri="{BB962C8B-B14F-4D97-AF65-F5344CB8AC3E}">
        <p14:creationId xmlns:p14="http://schemas.microsoft.com/office/powerpoint/2010/main" val="137896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539"/>
            <a:ext cx="8229600" cy="3218922"/>
          </a:xfrm>
        </p:spPr>
        <p:txBody>
          <a:bodyPr>
            <a:normAutofit fontScale="90000"/>
          </a:bodyPr>
          <a:lstStyle/>
          <a:p>
            <a:r>
              <a:rPr lang="es-ES" sz="2700" dirty="0" smtClean="0">
                <a:solidFill>
                  <a:schemeClr val="tx2"/>
                </a:solidFill>
              </a:rPr>
              <a:t/>
            </a:r>
            <a:br>
              <a:rPr lang="es-ES" sz="2700" dirty="0" smtClean="0">
                <a:solidFill>
                  <a:schemeClr val="tx2"/>
                </a:solidFill>
              </a:rPr>
            </a:br>
            <a:r>
              <a:rPr lang="es-ES" sz="3100" dirty="0" smtClean="0">
                <a:solidFill>
                  <a:schemeClr val="tx2"/>
                </a:solidFill>
              </a:rPr>
              <a:t>A </a:t>
            </a:r>
            <a:r>
              <a:rPr lang="es-ES" sz="3100" dirty="0">
                <a:solidFill>
                  <a:schemeClr val="tx2"/>
                </a:solidFill>
              </a:rPr>
              <a:t>los 6 meses del feto, </a:t>
            </a:r>
            <a:r>
              <a:rPr lang="es-ES" sz="3100" dirty="0" smtClean="0">
                <a:solidFill>
                  <a:schemeClr val="tx2"/>
                </a:solidFill>
              </a:rPr>
              <a:t>con impulsión </a:t>
            </a:r>
            <a:r>
              <a:rPr lang="es-ES" sz="3100" dirty="0">
                <a:solidFill>
                  <a:schemeClr val="tx2"/>
                </a:solidFill>
              </a:rPr>
              <a:t>de </a:t>
            </a:r>
            <a:r>
              <a:rPr lang="es-ES" sz="3100" dirty="0" smtClean="0">
                <a:solidFill>
                  <a:schemeClr val="tx2"/>
                </a:solidFill>
              </a:rPr>
              <a:t>testosterona </a:t>
            </a:r>
            <a:r>
              <a:rPr lang="es-ES" sz="3100" dirty="0">
                <a:solidFill>
                  <a:schemeClr val="tx2"/>
                </a:solidFill>
              </a:rPr>
              <a:t>se produce </a:t>
            </a:r>
            <a:r>
              <a:rPr lang="es-ES" sz="3100" dirty="0" smtClean="0">
                <a:solidFill>
                  <a:schemeClr val="tx2"/>
                </a:solidFill>
              </a:rPr>
              <a:t>una </a:t>
            </a:r>
            <a:r>
              <a:rPr lang="es-ES" sz="3100" dirty="0">
                <a:solidFill>
                  <a:schemeClr val="tx2"/>
                </a:solidFill>
              </a:rPr>
              <a:t>migración </a:t>
            </a:r>
            <a:r>
              <a:rPr lang="es-ES" sz="3100" dirty="0" smtClean="0">
                <a:solidFill>
                  <a:schemeClr val="tx2"/>
                </a:solidFill>
              </a:rPr>
              <a:t>que </a:t>
            </a:r>
            <a:r>
              <a:rPr lang="es-ES" sz="3100" dirty="0">
                <a:solidFill>
                  <a:schemeClr val="tx2"/>
                </a:solidFill>
              </a:rPr>
              <a:t>consiste </a:t>
            </a:r>
            <a:r>
              <a:rPr lang="es-ES" sz="3100" dirty="0" smtClean="0">
                <a:solidFill>
                  <a:schemeClr val="tx2"/>
                </a:solidFill>
              </a:rPr>
              <a:t>en </a:t>
            </a:r>
            <a:r>
              <a:rPr lang="es-ES" sz="3100" dirty="0">
                <a:solidFill>
                  <a:schemeClr val="tx2"/>
                </a:solidFill>
              </a:rPr>
              <a:t>eliminar </a:t>
            </a:r>
            <a:r>
              <a:rPr lang="es-ES" sz="3100" dirty="0" smtClean="0">
                <a:solidFill>
                  <a:schemeClr val="tx2"/>
                </a:solidFill>
              </a:rPr>
              <a:t>neuronas</a:t>
            </a:r>
            <a:r>
              <a:rPr lang="es-ES" sz="3100" dirty="0">
                <a:solidFill>
                  <a:schemeClr val="tx2"/>
                </a:solidFill>
              </a:rPr>
              <a:t>. </a:t>
            </a:r>
            <a:br>
              <a:rPr lang="es-ES" sz="3100" dirty="0">
                <a:solidFill>
                  <a:schemeClr val="tx2"/>
                </a:solidFill>
              </a:rPr>
            </a:br>
            <a:r>
              <a:rPr lang="es-ES" sz="3100" dirty="0">
                <a:solidFill>
                  <a:schemeClr val="tx2"/>
                </a:solidFill>
              </a:rPr>
              <a:t>Por la falta de eliminación </a:t>
            </a:r>
            <a:r>
              <a:rPr lang="es-ES" sz="3100" dirty="0" smtClean="0">
                <a:solidFill>
                  <a:schemeClr val="tx2"/>
                </a:solidFill>
              </a:rPr>
              <a:t>neuronal </a:t>
            </a:r>
            <a:r>
              <a:rPr lang="es-ES" sz="3100" dirty="0">
                <a:solidFill>
                  <a:schemeClr val="tx2"/>
                </a:solidFill>
              </a:rPr>
              <a:t>que se llama “apoptosis” hay más (</a:t>
            </a:r>
            <a:r>
              <a:rPr lang="es-ES" sz="3100" dirty="0" smtClean="0">
                <a:solidFill>
                  <a:schemeClr val="tx2"/>
                </a:solidFill>
              </a:rPr>
              <a:t>núcleos) neuronales </a:t>
            </a:r>
            <a:r>
              <a:rPr lang="es-ES" sz="3100" dirty="0">
                <a:solidFill>
                  <a:schemeClr val="tx2"/>
                </a:solidFill>
              </a:rPr>
              <a:t>(+ 60 % de </a:t>
            </a:r>
            <a:r>
              <a:rPr lang="es-ES" sz="3100" dirty="0" smtClean="0">
                <a:solidFill>
                  <a:schemeClr val="tx2"/>
                </a:solidFill>
              </a:rPr>
              <a:t>células</a:t>
            </a:r>
            <a:r>
              <a:rPr lang="es-ES" sz="3100" dirty="0">
                <a:solidFill>
                  <a:schemeClr val="tx2"/>
                </a:solidFill>
              </a:rPr>
              <a:t>) y son </a:t>
            </a:r>
            <a:r>
              <a:rPr lang="es-ES" sz="3100" dirty="0" smtClean="0">
                <a:solidFill>
                  <a:schemeClr val="tx2"/>
                </a:solidFill>
              </a:rPr>
              <a:t>más </a:t>
            </a:r>
            <a:r>
              <a:rPr lang="es-ES" sz="3100" dirty="0">
                <a:solidFill>
                  <a:schemeClr val="tx2"/>
                </a:solidFill>
              </a:rPr>
              <a:t>pequeñas. Las conexiones </a:t>
            </a:r>
            <a:r>
              <a:rPr lang="es-ES" sz="3100" dirty="0" smtClean="0">
                <a:solidFill>
                  <a:schemeClr val="tx2"/>
                </a:solidFill>
              </a:rPr>
              <a:t>pletóricas  </a:t>
            </a:r>
            <a:r>
              <a:rPr lang="es-ES" sz="3100" dirty="0">
                <a:solidFill>
                  <a:schemeClr val="tx2"/>
                </a:solidFill>
              </a:rPr>
              <a:t>afectan la calidad de la comunicación.</a:t>
            </a:r>
            <a:r>
              <a:rPr lang="es-ES" dirty="0">
                <a:solidFill>
                  <a:schemeClr val="tx2"/>
                </a:solidFill>
              </a:rPr>
              <a:t/>
            </a:r>
            <a:br>
              <a:rPr lang="es-ES" dirty="0">
                <a:solidFill>
                  <a:schemeClr val="tx2"/>
                </a:solidFill>
              </a:rPr>
            </a:br>
            <a:endParaRPr lang="es-ES" dirty="0">
              <a:solidFill>
                <a:schemeClr val="tx2"/>
              </a:solidFill>
            </a:endParaRPr>
          </a:p>
        </p:txBody>
      </p:sp>
      <p:pic>
        <p:nvPicPr>
          <p:cNvPr id="4" name="Marcador de contenido 3" descr="220px-Celldeath.jpg"/>
          <p:cNvPicPr>
            <a:picLocks noGrp="1" noChangeAspect="1"/>
          </p:cNvPicPr>
          <p:nvPr>
            <p:ph idx="1"/>
          </p:nvPr>
        </p:nvPicPr>
        <p:blipFill>
          <a:blip r:embed="rId2">
            <a:extLst>
              <a:ext uri="{28A0092B-C50C-407E-A947-70E740481C1C}">
                <a14:useLocalDpi xmlns:a14="http://schemas.microsoft.com/office/drawing/2010/main" val="0"/>
              </a:ext>
            </a:extLst>
          </a:blip>
          <a:srcRect l="-48874" r="-48874"/>
          <a:stretch>
            <a:fillRect/>
          </a:stretch>
        </p:blipFill>
        <p:spPr>
          <a:xfrm>
            <a:off x="1445086" y="3689350"/>
            <a:ext cx="6272986" cy="2321493"/>
          </a:xfrm>
          <a:prstGeom prst="rect">
            <a:avLst/>
          </a:prstGeom>
        </p:spPr>
      </p:pic>
    </p:spTree>
    <p:extLst>
      <p:ext uri="{BB962C8B-B14F-4D97-AF65-F5344CB8AC3E}">
        <p14:creationId xmlns:p14="http://schemas.microsoft.com/office/powerpoint/2010/main" val="246742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3437"/>
            <a:ext cx="8229600" cy="811061"/>
          </a:xfrm>
        </p:spPr>
        <p:txBody>
          <a:bodyPr/>
          <a:lstStyle/>
          <a:p>
            <a:r>
              <a:rPr lang="es-ES" sz="3600" dirty="0" smtClean="0"/>
              <a:t>3) Estado de la Naturaleza</a:t>
            </a:r>
            <a:endParaRPr lang="es-ES" sz="3600" dirty="0"/>
          </a:p>
        </p:txBody>
      </p:sp>
      <p:sp>
        <p:nvSpPr>
          <p:cNvPr id="3" name="Marcador de contenido 2"/>
          <p:cNvSpPr>
            <a:spLocks noGrp="1"/>
          </p:cNvSpPr>
          <p:nvPr>
            <p:ph idx="1"/>
          </p:nvPr>
        </p:nvSpPr>
        <p:spPr>
          <a:xfrm>
            <a:off x="457200" y="1227264"/>
            <a:ext cx="8229600" cy="5374810"/>
          </a:xfrm>
        </p:spPr>
        <p:txBody>
          <a:bodyPr>
            <a:normAutofit fontScale="70000" lnSpcReduction="20000"/>
          </a:bodyPr>
          <a:lstStyle/>
          <a:p>
            <a:pPr marL="0" indent="0">
              <a:buNone/>
            </a:pPr>
            <a:endParaRPr lang="es-ES" dirty="0" smtClean="0">
              <a:solidFill>
                <a:schemeClr val="tx2"/>
              </a:solidFill>
            </a:endParaRPr>
          </a:p>
          <a:p>
            <a:pPr marL="0" indent="0">
              <a:buNone/>
            </a:pPr>
            <a:r>
              <a:rPr lang="es-ES" dirty="0" smtClean="0">
                <a:solidFill>
                  <a:schemeClr val="tx2"/>
                </a:solidFill>
              </a:rPr>
              <a:t>De hecho, el bebe es como una burbuja, sin sentido del yo y tampoco de su cuerpo.</a:t>
            </a:r>
          </a:p>
          <a:p>
            <a:pPr marL="0" indent="0">
              <a:buNone/>
            </a:pPr>
            <a:endParaRPr lang="es-ES" dirty="0" smtClean="0">
              <a:solidFill>
                <a:schemeClr val="tx2"/>
              </a:solidFill>
            </a:endParaRPr>
          </a:p>
          <a:p>
            <a:pPr marL="0" indent="0">
              <a:buNone/>
            </a:pPr>
            <a:r>
              <a:rPr lang="es-ES" dirty="0" smtClean="0">
                <a:solidFill>
                  <a:schemeClr val="tx2"/>
                </a:solidFill>
              </a:rPr>
              <a:t>El </a:t>
            </a:r>
            <a:r>
              <a:rPr lang="es-ES" dirty="0">
                <a:solidFill>
                  <a:schemeClr val="tx2"/>
                </a:solidFill>
              </a:rPr>
              <a:t>niño se habrá de separar de su </a:t>
            </a:r>
            <a:r>
              <a:rPr lang="es-ES" dirty="0" smtClean="0">
                <a:solidFill>
                  <a:schemeClr val="tx2"/>
                </a:solidFill>
              </a:rPr>
              <a:t>madre.</a:t>
            </a:r>
          </a:p>
          <a:p>
            <a:pPr marL="0" indent="0">
              <a:buNone/>
            </a:pPr>
            <a:endParaRPr lang="es-ES" dirty="0" smtClean="0">
              <a:solidFill>
                <a:schemeClr val="tx2"/>
              </a:solidFill>
            </a:endParaRPr>
          </a:p>
          <a:p>
            <a:pPr marL="0" indent="0" algn="ctr">
              <a:buNone/>
            </a:pPr>
            <a:r>
              <a:rPr lang="es-ES" dirty="0" smtClean="0">
                <a:solidFill>
                  <a:schemeClr val="tx2"/>
                </a:solidFill>
              </a:rPr>
              <a:t> </a:t>
            </a:r>
            <a:r>
              <a:rPr lang="es-ES" b="1" dirty="0" smtClean="0">
                <a:solidFill>
                  <a:schemeClr val="tx2"/>
                </a:solidFill>
              </a:rPr>
              <a:t>Separación = Pérdida</a:t>
            </a:r>
          </a:p>
          <a:p>
            <a:pPr marL="0" indent="0" algn="ctr">
              <a:buNone/>
            </a:pPr>
            <a:endParaRPr lang="es-ES" b="1" dirty="0" smtClean="0"/>
          </a:p>
          <a:p>
            <a:pPr marL="0" indent="0">
              <a:buNone/>
            </a:pPr>
            <a:r>
              <a:rPr lang="es-ES" dirty="0" smtClean="0">
                <a:solidFill>
                  <a:schemeClr val="tx2"/>
                </a:solidFill>
              </a:rPr>
              <a:t>La </a:t>
            </a:r>
            <a:r>
              <a:rPr lang="es-ES" dirty="0">
                <a:solidFill>
                  <a:schemeClr val="tx2"/>
                </a:solidFill>
              </a:rPr>
              <a:t>toma de conciencia </a:t>
            </a:r>
            <a:r>
              <a:rPr lang="es-ES" dirty="0" smtClean="0">
                <a:solidFill>
                  <a:schemeClr val="tx2"/>
                </a:solidFill>
              </a:rPr>
              <a:t>del </a:t>
            </a:r>
            <a:r>
              <a:rPr lang="es-ES" dirty="0">
                <a:solidFill>
                  <a:schemeClr val="tx2"/>
                </a:solidFill>
              </a:rPr>
              <a:t>hecho de la otredad, </a:t>
            </a:r>
            <a:endParaRPr lang="es-ES" dirty="0" smtClean="0">
              <a:solidFill>
                <a:schemeClr val="tx2"/>
              </a:solidFill>
            </a:endParaRPr>
          </a:p>
          <a:p>
            <a:pPr marL="0" indent="0">
              <a:buNone/>
            </a:pPr>
            <a:r>
              <a:rPr lang="es-ES" dirty="0" smtClean="0">
                <a:solidFill>
                  <a:schemeClr val="tx2"/>
                </a:solidFill>
              </a:rPr>
              <a:t>crea </a:t>
            </a:r>
            <a:r>
              <a:rPr lang="es-ES" dirty="0">
                <a:solidFill>
                  <a:schemeClr val="tx2"/>
                </a:solidFill>
              </a:rPr>
              <a:t>una </a:t>
            </a:r>
            <a:r>
              <a:rPr lang="es-ES" dirty="0" smtClean="0">
                <a:solidFill>
                  <a:schemeClr val="tx2"/>
                </a:solidFill>
              </a:rPr>
              <a:t>ansiedad. </a:t>
            </a:r>
          </a:p>
          <a:p>
            <a:pPr marL="0" indent="0">
              <a:buNone/>
            </a:pPr>
            <a:endParaRPr lang="es-ES" dirty="0" smtClean="0">
              <a:solidFill>
                <a:schemeClr val="tx2"/>
              </a:solidFill>
            </a:endParaRPr>
          </a:p>
          <a:p>
            <a:pPr marL="0" indent="0">
              <a:buNone/>
            </a:pPr>
            <a:r>
              <a:rPr lang="es-ES" dirty="0" smtClean="0">
                <a:solidFill>
                  <a:schemeClr val="tx2"/>
                </a:solidFill>
              </a:rPr>
              <a:t>El bebe </a:t>
            </a:r>
            <a:r>
              <a:rPr lang="es-ES" dirty="0">
                <a:solidFill>
                  <a:schemeClr val="tx2"/>
                </a:solidFill>
              </a:rPr>
              <a:t>demanda ser llenado por el otro, para regresar al sentido de unidad original</a:t>
            </a:r>
            <a:r>
              <a:rPr lang="es-ES" dirty="0" smtClean="0">
                <a:solidFill>
                  <a:schemeClr val="tx2"/>
                </a:solidFill>
              </a:rPr>
              <a:t>.</a:t>
            </a:r>
          </a:p>
          <a:p>
            <a:pPr marL="0" indent="0">
              <a:buNone/>
            </a:pPr>
            <a:endParaRPr lang="es-ES" dirty="0" smtClean="0">
              <a:solidFill>
                <a:schemeClr val="tx2"/>
              </a:solidFill>
            </a:endParaRPr>
          </a:p>
          <a:p>
            <a:pPr marL="0" indent="0" algn="ctr">
              <a:buNone/>
            </a:pPr>
            <a:r>
              <a:rPr lang="es-ES" dirty="0" smtClean="0">
                <a:solidFill>
                  <a:schemeClr val="tx2"/>
                </a:solidFill>
              </a:rPr>
              <a:t>Pero </a:t>
            </a:r>
            <a:r>
              <a:rPr lang="es-ES" dirty="0">
                <a:solidFill>
                  <a:schemeClr val="tx2"/>
                </a:solidFill>
              </a:rPr>
              <a:t>entre 6 y 18 meses no puede decir lo que quiere. </a:t>
            </a:r>
          </a:p>
          <a:p>
            <a:pPr marL="0" indent="0">
              <a:buNone/>
            </a:pPr>
            <a:r>
              <a:rPr lang="es-ES" dirty="0"/>
              <a:t> </a:t>
            </a:r>
            <a:r>
              <a:rPr lang="es-ES" dirty="0" smtClean="0"/>
              <a:t>     </a:t>
            </a:r>
            <a:endParaRPr lang="es-ES" dirty="0" smtClean="0">
              <a:solidFill>
                <a:schemeClr val="tx2"/>
              </a:solidFill>
            </a:endParaRPr>
          </a:p>
        </p:txBody>
      </p:sp>
    </p:spTree>
    <p:extLst>
      <p:ext uri="{BB962C8B-B14F-4D97-AF65-F5344CB8AC3E}">
        <p14:creationId xmlns:p14="http://schemas.microsoft.com/office/powerpoint/2010/main" val="88504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547" y="128063"/>
            <a:ext cx="8601889" cy="566874"/>
          </a:xfrm>
        </p:spPr>
        <p:txBody>
          <a:bodyPr>
            <a:normAutofit fontScale="90000"/>
          </a:bodyPr>
          <a:lstStyle/>
          <a:p>
            <a:pPr algn="ctr"/>
            <a:r>
              <a:rPr lang="es-ES" sz="3600" dirty="0" smtClean="0"/>
              <a:t>El </a:t>
            </a:r>
            <a:r>
              <a:rPr lang="es-ES" sz="3600" dirty="0"/>
              <a:t>bebe </a:t>
            </a:r>
            <a:r>
              <a:rPr lang="es-ES" sz="3600" dirty="0" smtClean="0"/>
              <a:t>como </a:t>
            </a:r>
            <a:r>
              <a:rPr lang="es-ES" sz="3600" dirty="0"/>
              <a:t>parte de su madre </a:t>
            </a:r>
          </a:p>
        </p:txBody>
      </p:sp>
      <p:pic>
        <p:nvPicPr>
          <p:cNvPr id="5" name="Marcador de contenido 3" descr="allaitement 2.jp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22437" b="22437"/>
          <a:stretch/>
        </p:blipFill>
        <p:spPr>
          <a:xfrm>
            <a:off x="1792288" y="864595"/>
            <a:ext cx="5486400" cy="4114800"/>
          </a:xfrm>
        </p:spPr>
      </p:pic>
      <p:sp>
        <p:nvSpPr>
          <p:cNvPr id="4" name="Marcador de texto 3"/>
          <p:cNvSpPr>
            <a:spLocks noGrp="1"/>
          </p:cNvSpPr>
          <p:nvPr>
            <p:ph type="body" sz="half" idx="2"/>
          </p:nvPr>
        </p:nvSpPr>
        <p:spPr>
          <a:xfrm>
            <a:off x="885850" y="5189691"/>
            <a:ext cx="7449678" cy="1298796"/>
          </a:xfrm>
        </p:spPr>
        <p:txBody>
          <a:bodyPr>
            <a:noAutofit/>
          </a:bodyPr>
          <a:lstStyle/>
          <a:p>
            <a:r>
              <a:rPr lang="es-ES" sz="2000" b="1" dirty="0" smtClean="0">
                <a:solidFill>
                  <a:schemeClr val="tx2"/>
                </a:solidFill>
              </a:rPr>
              <a:t>Durante los primeros meses de vida</a:t>
            </a:r>
            <a:r>
              <a:rPr lang="es-ES" sz="2000" b="1" dirty="0">
                <a:solidFill>
                  <a:schemeClr val="tx2"/>
                </a:solidFill>
              </a:rPr>
              <a:t>, </a:t>
            </a:r>
            <a:r>
              <a:rPr lang="es-ES" sz="2000" b="1" dirty="0" smtClean="0">
                <a:solidFill>
                  <a:schemeClr val="tx2"/>
                </a:solidFill>
              </a:rPr>
              <a:t>el bebe </a:t>
            </a:r>
            <a:r>
              <a:rPr lang="es-ES" sz="2000" b="1" dirty="0">
                <a:solidFill>
                  <a:schemeClr val="tx2"/>
                </a:solidFill>
              </a:rPr>
              <a:t>no es capaz de diferenciar su cuerpo del de la madre. </a:t>
            </a:r>
            <a:r>
              <a:rPr lang="es-ES" sz="2000" b="1" dirty="0" smtClean="0">
                <a:solidFill>
                  <a:schemeClr val="tx2"/>
                </a:solidFill>
              </a:rPr>
              <a:t>El pezón que le amamanta, los brazos que le sostienen hacen que esta aparezca como formando parte de sí mismo. </a:t>
            </a:r>
            <a:endParaRPr lang="es-ES" sz="2000" b="1" dirty="0">
              <a:solidFill>
                <a:schemeClr val="tx2"/>
              </a:solidFill>
            </a:endParaRPr>
          </a:p>
        </p:txBody>
      </p:sp>
    </p:spTree>
    <p:extLst>
      <p:ext uri="{BB962C8B-B14F-4D97-AF65-F5344CB8AC3E}">
        <p14:creationId xmlns:p14="http://schemas.microsoft.com/office/powerpoint/2010/main" val="84424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8974"/>
            <a:ext cx="8229600" cy="1171513"/>
          </a:xfrm>
        </p:spPr>
        <p:txBody>
          <a:bodyPr>
            <a:normAutofit fontScale="90000"/>
          </a:bodyPr>
          <a:lstStyle/>
          <a:p>
            <a:pPr marL="0" indent="0">
              <a:lnSpc>
                <a:spcPct val="100000"/>
              </a:lnSpc>
            </a:pPr>
            <a:r>
              <a:rPr lang="es-ES" sz="1800" dirty="0" smtClean="0"/>
              <a:t/>
            </a:r>
            <a:br>
              <a:rPr lang="es-ES" sz="1800" dirty="0" smtClean="0"/>
            </a:br>
            <a:r>
              <a:rPr lang="es-ES" sz="1800" dirty="0"/>
              <a:t/>
            </a:r>
            <a:br>
              <a:rPr lang="es-ES" sz="1800" dirty="0"/>
            </a:br>
            <a:r>
              <a:rPr lang="es-ES" sz="1800" dirty="0" smtClean="0"/>
              <a:t/>
            </a:r>
            <a:br>
              <a:rPr lang="es-ES" sz="1800" dirty="0" smtClean="0"/>
            </a:br>
            <a:r>
              <a:rPr lang="es-ES" sz="1800" dirty="0"/>
              <a:t/>
            </a:r>
            <a:br>
              <a:rPr lang="es-ES" sz="1800" dirty="0"/>
            </a:br>
            <a:r>
              <a:rPr lang="es-ES" sz="1800" dirty="0" smtClean="0"/>
              <a:t/>
            </a:r>
            <a:br>
              <a:rPr lang="es-ES" sz="1800" dirty="0" smtClean="0"/>
            </a:br>
            <a:r>
              <a:rPr lang="es-ES" sz="1800" dirty="0"/>
              <a:t/>
            </a:r>
            <a:br>
              <a:rPr lang="es-ES" sz="1800" dirty="0"/>
            </a:br>
            <a:r>
              <a:rPr lang="es-ES" sz="1800" dirty="0" smtClean="0"/>
              <a:t/>
            </a:r>
            <a:br>
              <a:rPr lang="es-ES" sz="1800" dirty="0" smtClean="0"/>
            </a:br>
            <a:r>
              <a:rPr lang="es-ES" sz="1800" dirty="0"/>
              <a:t/>
            </a:r>
            <a:br>
              <a:rPr lang="es-ES" sz="1800" dirty="0"/>
            </a:br>
            <a:r>
              <a:rPr lang="es-ES" sz="2000" dirty="0" smtClean="0"/>
              <a:t>Al mismo tiempo el bebe se apropia de un “peluche” que nunca quiere perder.</a:t>
            </a:r>
            <a:br>
              <a:rPr lang="es-ES" sz="2000" dirty="0" smtClean="0"/>
            </a:br>
            <a:r>
              <a:rPr lang="es-ES" sz="2000" dirty="0" smtClean="0"/>
              <a:t>Este peluche, llamado </a:t>
            </a:r>
            <a:r>
              <a:rPr lang="es-ES" sz="2000" u="sng" dirty="0" smtClean="0"/>
              <a:t>“objeto transicional”</a:t>
            </a:r>
            <a:r>
              <a:rPr lang="es-ES" sz="2000" dirty="0" smtClean="0"/>
              <a:t> tiene función de compensar la perdida de ser uno con la madre.</a:t>
            </a:r>
            <a:r>
              <a:rPr lang="es-ES" sz="2000" dirty="0"/>
              <a:t> </a:t>
            </a:r>
            <a:r>
              <a:rPr lang="es-ES" sz="2000" dirty="0" smtClean="0"/>
              <a:t> (No se nota para el bebe autista)</a:t>
            </a:r>
            <a:r>
              <a:rPr lang="es-ES" sz="2000" dirty="0"/>
              <a:t/>
            </a:r>
            <a:br>
              <a:rPr lang="es-ES" sz="2000" dirty="0"/>
            </a:br>
            <a:r>
              <a:rPr lang="es-ES" sz="2000" dirty="0" smtClean="0"/>
              <a:t/>
            </a:r>
            <a:br>
              <a:rPr lang="es-ES" sz="2000" dirty="0" smtClean="0"/>
            </a:br>
            <a:r>
              <a:rPr lang="es-ES" sz="2000" dirty="0"/>
              <a:t/>
            </a:r>
            <a:br>
              <a:rPr lang="es-ES" sz="2000" dirty="0"/>
            </a:br>
            <a:r>
              <a:rPr lang="es-ES" sz="1800" dirty="0" smtClean="0"/>
              <a:t/>
            </a:r>
            <a:br>
              <a:rPr lang="es-ES" sz="1800" dirty="0" smtClean="0"/>
            </a:br>
            <a:r>
              <a:rPr lang="es-ES" sz="1800" dirty="0"/>
              <a:t/>
            </a:r>
            <a:br>
              <a:rPr lang="es-ES" sz="1800" dirty="0"/>
            </a:br>
            <a:r>
              <a:rPr lang="es-ES" sz="1800" dirty="0" smtClean="0"/>
              <a:t/>
            </a:r>
            <a:br>
              <a:rPr lang="es-ES" sz="1800" dirty="0" smtClean="0"/>
            </a:br>
            <a:r>
              <a:rPr lang="es-ES" sz="1800" dirty="0" smtClean="0"/>
              <a:t>Al </a:t>
            </a:r>
            <a:r>
              <a:rPr lang="es-ES" sz="1800" dirty="0"/>
              <a:t>mismo tiempo el bebe se apropia </a:t>
            </a:r>
            <a:r>
              <a:rPr lang="es-ES" sz="1800" dirty="0" smtClean="0"/>
              <a:t>de un </a:t>
            </a:r>
            <a:r>
              <a:rPr lang="es-ES" sz="1800" dirty="0"/>
              <a:t>“</a:t>
            </a:r>
            <a:r>
              <a:rPr lang="es-ES" sz="1800" dirty="0" smtClean="0"/>
              <a:t>Peluche” </a:t>
            </a:r>
            <a:r>
              <a:rPr lang="es-ES" sz="1800" dirty="0"/>
              <a:t>que nunca quiere perder.  </a:t>
            </a:r>
            <a:r>
              <a:rPr lang="es-ES" sz="1800" dirty="0" smtClean="0"/>
              <a:t/>
            </a:r>
            <a:br>
              <a:rPr lang="es-ES" sz="1800" dirty="0" smtClean="0"/>
            </a:br>
            <a:r>
              <a:rPr lang="es-ES" sz="1800" dirty="0" smtClean="0"/>
              <a:t>Este peluche u </a:t>
            </a:r>
            <a:r>
              <a:rPr lang="es-ES" sz="1800" dirty="0"/>
              <a:t>“objeto transicional”  tiene función de </a:t>
            </a:r>
            <a:r>
              <a:rPr lang="es-ES" sz="1800" dirty="0" smtClean="0"/>
              <a:t>compensar </a:t>
            </a:r>
            <a:r>
              <a:rPr lang="es-ES" sz="1800" dirty="0"/>
              <a:t>su perdida.</a:t>
            </a:r>
            <a:br>
              <a:rPr lang="es-ES" sz="1800" dirty="0"/>
            </a:br>
            <a:r>
              <a:rPr lang="es-ES" sz="1800" dirty="0" smtClean="0"/>
              <a:t>(No se nota objeto transicional para el bebe autista)</a:t>
            </a:r>
            <a:r>
              <a:rPr lang="es-ES" sz="1800" dirty="0"/>
              <a:t/>
            </a:r>
            <a:br>
              <a:rPr lang="es-ES" sz="1800" dirty="0"/>
            </a:br>
            <a:endParaRPr lang="es-ES" sz="1800" dirty="0"/>
          </a:p>
        </p:txBody>
      </p:sp>
      <p:pic>
        <p:nvPicPr>
          <p:cNvPr id="4" name="Marcador de contenido 3" descr="012771003.jpg"/>
          <p:cNvPicPr>
            <a:picLocks noGrp="1" noChangeAspect="1"/>
          </p:cNvPicPr>
          <p:nvPr>
            <p:ph idx="1"/>
          </p:nvPr>
        </p:nvPicPr>
        <p:blipFill>
          <a:blip r:embed="rId2">
            <a:extLst>
              <a:ext uri="{28A0092B-C50C-407E-A947-70E740481C1C}">
                <a14:useLocalDpi xmlns:a14="http://schemas.microsoft.com/office/drawing/2010/main" val="0"/>
              </a:ext>
            </a:extLst>
          </a:blip>
          <a:srcRect t="6789" b="6789"/>
          <a:stretch>
            <a:fillRect/>
          </a:stretch>
        </p:blipFill>
        <p:spPr/>
      </p:pic>
    </p:spTree>
    <p:extLst>
      <p:ext uri="{BB962C8B-B14F-4D97-AF65-F5344CB8AC3E}">
        <p14:creationId xmlns:p14="http://schemas.microsoft.com/office/powerpoint/2010/main" val="2835133497"/>
      </p:ext>
    </p:extLst>
  </p:cSld>
  <p:clrMapOvr>
    <a:masterClrMapping/>
  </p:clrMapOvr>
</p:sld>
</file>

<file path=ppt/theme/theme1.xml><?xml version="1.0" encoding="utf-8"?>
<a:theme xmlns:a="http://schemas.openxmlformats.org/drawingml/2006/main" name="Neg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Negro .thmx</Template>
  <TotalTime>31977</TotalTime>
  <Words>1824</Words>
  <Application>Microsoft Office PowerPoint</Application>
  <PresentationFormat>Presentación en pantalla (4:3)</PresentationFormat>
  <Paragraphs>192</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Negro</vt:lpstr>
      <vt:lpstr>Desarrollo infantil y Autismo</vt:lpstr>
      <vt:lpstr>INTRODUCCIÓN</vt:lpstr>
      <vt:lpstr>PLAN</vt:lpstr>
      <vt:lpstr>I) El feto</vt:lpstr>
      <vt:lpstr>2 ) El nacimiento y primeras perdidas</vt:lpstr>
      <vt:lpstr> A los 6 meses del feto, con impulsión de testosterona se produce una migración que consiste en eliminar neuronas.  Por la falta de eliminación neuronal que se llama “apoptosis” hay más (núcleos) neuronales (+ 60 % de células) y son más pequeñas. Las conexiones pletóricas  afectan la calidad de la comunicación. </vt:lpstr>
      <vt:lpstr>3) Estado de la Naturaleza</vt:lpstr>
      <vt:lpstr>El bebe como parte de su madre </vt:lpstr>
      <vt:lpstr>        Al mismo tiempo el bebe se apropia de un “peluche” que nunca quiere perder. Este peluche, llamado “objeto transicional” tiene función de compensar la perdida de ser uno con la madre.  (No se nota para el bebe autista)      Al mismo tiempo el bebe se apropia de un “Peluche” que nunca quiere perder.   Este peluche u “objeto transicional”  tiene función de compensar su perdida. (No se nota objeto transicional para el bebe autista) </vt:lpstr>
      <vt:lpstr> 4) El Fort – da freudiano  </vt:lpstr>
      <vt:lpstr> Freud y su nieto Ernst</vt:lpstr>
      <vt:lpstr>El Acceso al “Simbólico”  </vt:lpstr>
      <vt:lpstr>Ejemplo del “simbólico”</vt:lpstr>
      <vt:lpstr>El pensamiento visual del autista : para “Temple Grandin”, una vaca sola es una vaca. Una vaca dentro de una manada de vacas no es una vaca.</vt:lpstr>
      <vt:lpstr>Etapa del Espejo – El Yo</vt:lpstr>
      <vt:lpstr> </vt:lpstr>
      <vt:lpstr>    El ser Hablando con la Unificación del Cuerpo   </vt:lpstr>
      <vt:lpstr>5) Pulsiones o Instintos de vida</vt:lpstr>
      <vt:lpstr>El autista y la retención de su VOZ</vt:lpstr>
      <vt:lpstr>El rompecabezas del autista  corresponde a su modo de  percepción del mundo </vt:lpstr>
      <vt:lpstr>Mirada y visión no son lo mismo</vt:lpstr>
      <vt:lpstr>   II – CONSECUENCIAS Y EFECTOS   FENOMENOS ALREDEDOR DEL CUERPO Y ESTEREOTIPIAS    </vt:lpstr>
      <vt:lpstr>Palabras de Autista</vt:lpstr>
      <vt:lpstr>  Los autistas no quieren necesariamente ser como los demás,  no les importa.  </vt:lpstr>
      <vt:lpstr> </vt:lpstr>
      <vt:lpstr>El autismo es un desafío para nuestra sociedad, pero tenemos con los autistas una oportunidad de superarnos. </vt:lpstr>
      <vt:lpstr>Sigmund FREUD (1856-1939)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Vision actual del Autismo</dc:title>
  <dc:creator>Eliane Beladina</dc:creator>
  <cp:lastModifiedBy>Fundacion Soy Capaz</cp:lastModifiedBy>
  <cp:revision>304</cp:revision>
  <cp:lastPrinted>2012-09-25T14:59:39Z</cp:lastPrinted>
  <dcterms:created xsi:type="dcterms:W3CDTF">2012-08-03T21:59:08Z</dcterms:created>
  <dcterms:modified xsi:type="dcterms:W3CDTF">2015-05-06T21:56:05Z</dcterms:modified>
</cp:coreProperties>
</file>