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sldIdLst>
    <p:sldId id="256" r:id="rId2"/>
    <p:sldId id="259" r:id="rId3"/>
    <p:sldId id="266" r:id="rId4"/>
    <p:sldId id="263" r:id="rId5"/>
    <p:sldId id="273" r:id="rId6"/>
    <p:sldId id="260" r:id="rId7"/>
    <p:sldId id="262" r:id="rId8"/>
    <p:sldId id="268" r:id="rId9"/>
    <p:sldId id="261" r:id="rId10"/>
    <p:sldId id="265" r:id="rId11"/>
    <p:sldId id="272" r:id="rId12"/>
    <p:sldId id="269" r:id="rId13"/>
    <p:sldId id="257" r:id="rId14"/>
    <p:sldId id="258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10 Rectángulo redondeado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11 Rectángulo redondeado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12 Rectángulo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13 Rectángulo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14 Rectángulo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7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1C4CD-14B0-4E01-8F48-17B563A0680B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18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D5BBAD6-FE75-4959-BAFC-6989153186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E00F8-FD55-4842-9212-54890686E19B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ADAFF-7148-4585-9F5E-36B461BFC89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C98F8-C73E-40FD-8E70-E9AD2750A5E3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51B70-14C5-42AB-8A42-74332368F5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80E76-16EE-434E-9694-AFF99D877E31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8D5FB-42CF-4ED1-B719-BC5287B7ED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560A-168C-4D15-BD32-73B25C4EE972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A8341-EDCF-4167-8963-CCD1209FA05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1B605-CD2F-4AC8-91CE-66C14FB8B863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FF79E-016D-4967-8206-46CF90E9812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D48125B-D346-4C4D-A8F3-B904AB647F90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2380CE6-32C3-4AE6-9933-519A828A180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A1BA5-9940-45B9-BA47-B8BA095CDDB5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DB198-0456-4A63-A9C4-E4D029CBA34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12802-0F0F-4632-BCD4-1AA17A50C9DB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D48F0-7D5D-476D-B0BC-2D488897F7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2E576-3712-4B58-A2AA-09651D51F67C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FECEC-FBEC-4358-8B39-7D7C382864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B2239-B13E-406B-A056-9D96CD65F5B7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1FA3-3418-405B-B4E9-139BE7E75C9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28 Rectángulo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29 Rectángulo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2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40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646E42BC-55A2-4D45-A6D6-9551F4BA0D4A}" type="datetimeFigureOut">
              <a:rPr lang="es-ES"/>
              <a:pPr>
                <a:defRPr/>
              </a:pPr>
              <a:t>29/09/2014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02DD331-4443-42DC-B477-C109786EEF2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59" r:id="rId2"/>
    <p:sldLayoutId id="2147483860" r:id="rId3"/>
    <p:sldLayoutId id="2147483861" r:id="rId4"/>
    <p:sldLayoutId id="2147483868" r:id="rId5"/>
    <p:sldLayoutId id="2147483869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url=http://imagenes.4ever.eu/tag/11115/manos?pg=17&amp;rct=j&amp;frm=1&amp;q=&amp;esrc=s&amp;sa=U&amp;ei=UGEWVOrYOrCBsQSUsYHYCA&amp;ved=0CCwQ9QEwCw&amp;usg=AFQjCNG3pMqA1YULK6KhI5cP0ypKHQnri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url=http://www.periodicodecrecimientopersonal.com/disciplina-positiva-en-ninos-con-trastornos-de-conducta-1a-parte/&amp;rct=j&amp;frm=1&amp;q=&amp;esrc=s&amp;sa=U&amp;ei=ORcWVN7MF6PbsATq8IHQBw&amp;ved=0CBgQ9QEwAQ&amp;usg=AFQjCNFLOnZGSuc1GIepCdeKaoFG3zgCE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calvillopublicidad.com.mx/news/wp-content/uploads/2014/08/Sal&#243;n-de-clases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es.123rf.com/photo_21492377_padre-celebracion-nina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es-ES" sz="2400" dirty="0" smtClean="0">
                <a:latin typeface="Arial" charset="0"/>
                <a:cs typeface="Arial" charset="0"/>
              </a:rPr>
              <a:t>ROMPIENDO LAS BARRERAS DEL APRENDIZAJE:</a:t>
            </a:r>
          </a:p>
        </p:txBody>
      </p:sp>
      <p:sp>
        <p:nvSpPr>
          <p:cNvPr id="5123" name="2 Subtítulo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eaLnBrk="1" hangingPunct="1"/>
            <a:r>
              <a:rPr lang="es-ES" smtClean="0">
                <a:latin typeface="Arial" charset="0"/>
                <a:cs typeface="Arial" charset="0"/>
              </a:rPr>
              <a:t>El inicio de la educación formal</a:t>
            </a:r>
          </a:p>
          <a:p>
            <a:pPr marL="63500" eaLnBrk="1" hangingPunct="1"/>
            <a:r>
              <a:rPr lang="es-ES" smtClean="0">
                <a:latin typeface="Arial" charset="0"/>
                <a:cs typeface="Arial" charset="0"/>
              </a:rPr>
              <a:t> </a:t>
            </a:r>
          </a:p>
          <a:p>
            <a:pPr marL="63500" eaLnBrk="1" hangingPunct="1"/>
            <a:endParaRPr lang="es-ES" smtClean="0">
              <a:latin typeface="Arial" charset="0"/>
              <a:cs typeface="Arial" charset="0"/>
            </a:endParaRPr>
          </a:p>
        </p:txBody>
      </p:sp>
      <p:pic>
        <p:nvPicPr>
          <p:cNvPr id="5124" name="Picture 4" descr="https://encrypted-tbn2.gstatic.com/images?q=tbn:ANd9GcQMn9g56SptPuZSYqKNGOLpLLbL1UtEGboobKNKdsEFSO01d-pPAJ8APcO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5963" y="4437063"/>
            <a:ext cx="20891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4 CuadroTexto"/>
          <p:cNvSpPr txBox="1">
            <a:spLocks noChangeArrowheads="1"/>
          </p:cNvSpPr>
          <p:nvPr/>
        </p:nvSpPr>
        <p:spPr bwMode="auto">
          <a:xfrm>
            <a:off x="5435600" y="765175"/>
            <a:ext cx="345757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>
                <a:solidFill>
                  <a:schemeClr val="bg1"/>
                </a:solidFill>
              </a:rPr>
              <a:t>Magister Caridad  Cedeño de Cal</a:t>
            </a:r>
          </a:p>
          <a:p>
            <a:r>
              <a:rPr lang="es-ES">
                <a:solidFill>
                  <a:schemeClr val="bg1"/>
                </a:solidFill>
              </a:rPr>
              <a:t>Psicóloga/Psicopedagoga</a:t>
            </a:r>
          </a:p>
        </p:txBody>
      </p:sp>
      <p:sp>
        <p:nvSpPr>
          <p:cNvPr id="5126" name="5 CuadroTexto"/>
          <p:cNvSpPr txBox="1">
            <a:spLocks noChangeArrowheads="1"/>
          </p:cNvSpPr>
          <p:nvPr/>
        </p:nvSpPr>
        <p:spPr bwMode="auto">
          <a:xfrm>
            <a:off x="395288" y="692150"/>
            <a:ext cx="3600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>
                <a:solidFill>
                  <a:schemeClr val="bg1"/>
                </a:solidFill>
              </a:rPr>
              <a:t>VIII SIMPOSIO DE AUTISMO Y PATOLOGÍAS  AFINES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El Programa Centrado en la Persona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Los PCP se deben basar en las habilidades y necesidades del estudiante, tomando en cuenta lo que requiere o espera la familia.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Una vez el estudiante alcanza un nivel de comprensión que le permita ser parte del equipo,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ésta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apertura debe darse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La participación activa del estudiante en la planeación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en el programa es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requerido para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lograr los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niveles de independencia y responsabilidad que se buscan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alcanzar.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La transición a la vida adulta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La educación vocacional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La educación superior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Elegida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tomando en cuenta las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fortalezas y debilidades del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estudiante.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Fundamental contar con habilidades de aprendizaje, autogestión, habilidades para la vida diaria e independencia.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Elegida tomando en cuenta las fortalezas y debilidades del estudiante.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Fundamental contar con habilidades de aprendizaje, autogestión, habilidades para la vida diaria e independencia.</a:t>
            </a:r>
          </a:p>
          <a:p>
            <a:pPr algn="just"/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Algunas reflexiones para los padres de familia, docentes y especialistas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Colaboración casa – escuela.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Compromiso de todas las partes.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Centrase en las fortalezas del estudiante.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Evaluación y seguimiento de los procesos.</a:t>
            </a:r>
          </a:p>
          <a:p>
            <a:pPr>
              <a:buNone/>
            </a:pP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http://3.bp.blogspot.com/-ie7GCg96GBc/UVv-2r160TI/AAAAAAAAADY/-ZJFEIRdm9U/s1600/Foto-Bosch-trabajo-en-equipo-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4437112"/>
            <a:ext cx="2758344" cy="2067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>
          <a:xfrm>
            <a:off x="457200" y="2060575"/>
            <a:ext cx="8229600" cy="2952750"/>
          </a:xfrm>
        </p:spPr>
        <p:txBody>
          <a:bodyPr/>
          <a:lstStyle/>
          <a:p>
            <a:pPr eaLnBrk="1" hangingPunct="1"/>
            <a:r>
              <a:rPr lang="es-ES" sz="3200" dirty="0" smtClean="0">
                <a:latin typeface="Arial" charset="0"/>
                <a:cs typeface="Arial" charset="0"/>
              </a:rPr>
              <a:t>“</a:t>
            </a:r>
            <a:r>
              <a:rPr lang="es-ES" sz="3200" dirty="0" smtClean="0">
                <a:latin typeface="Blackadder ITC" pitchFamily="82" charset="0"/>
                <a:cs typeface="Arial" charset="0"/>
              </a:rPr>
              <a:t>No se trata de tener derecho a ser iguales, sino tener igual derecho a ser diferentes”</a:t>
            </a:r>
            <a:br>
              <a:rPr lang="es-ES" sz="3200" dirty="0" smtClean="0">
                <a:latin typeface="Blackadder ITC" pitchFamily="82" charset="0"/>
                <a:cs typeface="Arial" charset="0"/>
              </a:rPr>
            </a:br>
            <a:r>
              <a:rPr lang="es-ES" sz="3200" dirty="0" smtClean="0">
                <a:latin typeface="Blackadder ITC" pitchFamily="82" charset="0"/>
                <a:cs typeface="Arial" charset="0"/>
              </a:rPr>
              <a:t>				</a:t>
            </a:r>
            <a:r>
              <a:rPr lang="es-ES" sz="2400" dirty="0" smtClean="0">
                <a:latin typeface="Blackadder ITC" pitchFamily="82" charset="0"/>
                <a:cs typeface="Arial" charset="0"/>
              </a:rPr>
              <a:t>		Anónimo</a:t>
            </a:r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es-ES" dirty="0" smtClean="0"/>
              <a:t>Muchas Gracias!</a:t>
            </a:r>
            <a:endParaRPr lang="es-ES" dirty="0"/>
          </a:p>
        </p:txBody>
      </p:sp>
      <p:sp>
        <p:nvSpPr>
          <p:cNvPr id="7171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4450" algn="r" eaLnBrk="1" hangingPunct="1"/>
            <a:r>
              <a:rPr lang="es-ES" smtClean="0"/>
              <a:t>Psicóloga Caridad Cedeño de Cal</a:t>
            </a:r>
          </a:p>
          <a:p>
            <a:pPr marL="44450" algn="r" eaLnBrk="1" hangingPunct="1"/>
            <a:r>
              <a:rPr lang="es-ES" smtClean="0"/>
              <a:t>caridad.cal@gmail.com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PA" sz="2800" b="1" dirty="0" smtClean="0">
                <a:latin typeface="Arial" pitchFamily="34" charset="0"/>
                <a:cs typeface="Arial" pitchFamily="34" charset="0"/>
              </a:rPr>
            </a:br>
            <a:r>
              <a:rPr lang="es-PA" sz="2800" b="1" dirty="0" smtClean="0">
                <a:latin typeface="Arial" pitchFamily="34" charset="0"/>
                <a:cs typeface="Arial" pitchFamily="34" charset="0"/>
              </a:rPr>
              <a:t>Desafío Educativo</a:t>
            </a:r>
            <a:br>
              <a:rPr lang="es-PA" sz="2800" b="1" dirty="0" smtClean="0">
                <a:latin typeface="Arial" pitchFamily="34" charset="0"/>
                <a:cs typeface="Arial" pitchFamily="34" charset="0"/>
              </a:rPr>
            </a:b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PA" dirty="0" smtClean="0">
                <a:latin typeface="Arial" pitchFamily="34" charset="0"/>
                <a:cs typeface="Arial" pitchFamily="34" charset="0"/>
              </a:rPr>
              <a:t>Enseñanza eficaz.</a:t>
            </a:r>
          </a:p>
          <a:p>
            <a:r>
              <a:rPr lang="es-PA" dirty="0" smtClean="0">
                <a:latin typeface="Arial" pitchFamily="34" charset="0"/>
                <a:cs typeface="Arial" pitchFamily="34" charset="0"/>
              </a:rPr>
              <a:t>Prácticas efectivas para resultados significativos.</a:t>
            </a:r>
          </a:p>
          <a:p>
            <a:r>
              <a:rPr lang="es-PA" dirty="0" smtClean="0">
                <a:latin typeface="Arial" pitchFamily="34" charset="0"/>
                <a:cs typeface="Arial" pitchFamily="34" charset="0"/>
              </a:rPr>
              <a:t>Decidir entre la educación especial y la educación regular.  </a:t>
            </a:r>
          </a:p>
          <a:p>
            <a:pPr>
              <a:buNone/>
            </a:pPr>
            <a:r>
              <a:rPr lang="es-PA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PA" sz="3200" dirty="0" smtClean="0">
                <a:latin typeface="Arial" pitchFamily="34" charset="0"/>
                <a:cs typeface="Arial" pitchFamily="34" charset="0"/>
              </a:rPr>
            </a:b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ANd9GcTcvDJ6oNBZMUrZTVzgww7Iyvl3NXyrOUrXVxlF-aSmBzsh4pvd7x8ZrK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0344" y="4293096"/>
            <a:ext cx="1914413" cy="209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latin typeface="Arial" pitchFamily="34" charset="0"/>
                <a:cs typeface="Arial" pitchFamily="34" charset="0"/>
              </a:rPr>
              <a:t>El programa de metas</a:t>
            </a:r>
            <a:endParaRPr lang="es-E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Comunicación funcional.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Habilidades sociales.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Habilidades conductuales.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Desarrollo de habilidades cognitivas.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Salón-de-clases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4293096"/>
            <a:ext cx="3003875" cy="2251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</a:t>
            </a:r>
            <a:r>
              <a:rPr lang="es-ES" sz="3600" dirty="0" smtClean="0">
                <a:latin typeface="Arial" pitchFamily="34" charset="0"/>
                <a:cs typeface="Arial" pitchFamily="34" charset="0"/>
              </a:rPr>
              <a:t>Qué se le enseña a nuestros estudiantes con Autismo?</a:t>
            </a:r>
            <a:endParaRPr lang="es-E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400" i="1" dirty="0" smtClean="0">
                <a:latin typeface="Arial" pitchFamily="34" charset="0"/>
                <a:cs typeface="Arial" pitchFamily="34" charset="0"/>
              </a:rPr>
              <a:t>TODO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lo que esté dentro de sus capacidades. </a:t>
            </a: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Los programas curriculares por sí solos no satisfacen las necesidades de todos los estudiantes que están dentro del Espectro Autista (ya sea en la escuela especial o en la educación regular).</a:t>
            </a:r>
          </a:p>
          <a:p>
            <a:pPr algn="just"/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Enfoque centrado en desarrollar las habilidades escolares que le permitan beneficiarse del currículo y de la enseñanza en un ambiente natural.</a:t>
            </a:r>
          </a:p>
          <a:p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endParaRPr lang="es-ES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¿Cómo podemos hacerlo?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Organización.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Solución de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problemas.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Pensamiento concreto –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literal.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800" dirty="0" smtClean="0">
                <a:latin typeface="Arial" pitchFamily="34" charset="0"/>
                <a:cs typeface="Arial" pitchFamily="34" charset="0"/>
              </a:rPr>
              <a:t>Diferenciaciones.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endParaRPr lang="es-ES" sz="28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La instrucción 1 a 1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Comunicación funcional.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Interacciones sociales.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Habilidades cognitivas y académicas (generalización y mantenimiento en contextos naturales).</a:t>
            </a:r>
          </a:p>
          <a:p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ES" sz="3600" dirty="0" smtClean="0">
                <a:latin typeface="Arial" pitchFamily="34" charset="0"/>
                <a:cs typeface="Arial" pitchFamily="34" charset="0"/>
              </a:rPr>
              <a:t>colaboración 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(Welch 2000)</a:t>
            </a:r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Para que la inclusión se dé de forma efectiva, es fundamental que los maestros regulares, los maestros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especiales, maestros integradores(tutoras)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y los profesionales de apoyo; trabajen de manera conjunta.</a:t>
            </a: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Dos de los métodos que hacen efectivo ese trabajo colaborativo, principalmente, entre los docentes son: la consulta colaborativa y la enseñanza cooperativa.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latin typeface="Arial" pitchFamily="34" charset="0"/>
                <a:cs typeface="Arial" pitchFamily="34" charset="0"/>
              </a:rPr>
              <a:t>Barreras en la colaboración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(Welch 2000)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400" u="sng" dirty="0" smtClean="0">
                <a:latin typeface="Arial" pitchFamily="34" charset="0"/>
                <a:cs typeface="Arial" pitchFamily="34" charset="0"/>
              </a:rPr>
              <a:t>Conceptuales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los roles y las expectativas.</a:t>
            </a:r>
          </a:p>
          <a:p>
            <a:pPr algn="just"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u="sng" dirty="0" smtClean="0">
                <a:latin typeface="Arial" pitchFamily="34" charset="0"/>
                <a:cs typeface="Arial" pitchFamily="34" charset="0"/>
              </a:rPr>
              <a:t>Pragmáticas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los horarios, el tiempo disponible, las responsabilidades.</a:t>
            </a:r>
          </a:p>
          <a:p>
            <a:pPr algn="just"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u="sng" dirty="0" smtClean="0">
                <a:latin typeface="Arial" pitchFamily="34" charset="0"/>
                <a:cs typeface="Arial" pitchFamily="34" charset="0"/>
              </a:rPr>
              <a:t>Actitudinales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la ansiedad, temor a los cambios, sensibilidad o tolerancia hacia las diferencias.</a:t>
            </a:r>
          </a:p>
          <a:p>
            <a:pPr algn="just">
              <a:buNone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u="sng" dirty="0" smtClean="0">
                <a:latin typeface="Arial" pitchFamily="34" charset="0"/>
                <a:cs typeface="Arial" pitchFamily="34" charset="0"/>
              </a:rPr>
              <a:t>Profesionales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la importancia de compartir conocimientos y estar dispuesto a recibirlos.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latin typeface="Arial" pitchFamily="34" charset="0"/>
                <a:cs typeface="Arial" pitchFamily="34" charset="0"/>
              </a:rPr>
              <a:t>El maestro integrador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(tutores)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Figura muy cuestionada por padres, escuelas, profesionales externos, etc.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¿Quién es?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Sus funciones.                  </a:t>
            </a:r>
          </a:p>
          <a:p>
            <a:pPr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latin typeface="Arial" pitchFamily="34" charset="0"/>
                <a:cs typeface="Arial" pitchFamily="34" charset="0"/>
              </a:rPr>
              <a:t>¿TODOS lo requieren?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/>
          </a:p>
        </p:txBody>
      </p:sp>
      <p:pic>
        <p:nvPicPr>
          <p:cNvPr id="4" name="21492377" descr="guidance teacher : padre celebración niña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933056"/>
            <a:ext cx="2464843" cy="1621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>
                <a:latin typeface="Arial" pitchFamily="34" charset="0"/>
                <a:cs typeface="Arial" pitchFamily="34" charset="0"/>
              </a:rPr>
              <a:t>El ambiente menos restrictivo</a:t>
            </a:r>
            <a:endParaRPr lang="es-E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Es ese ambiente que le permite al estudiante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con Autismo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educarse (ganar las competencias requeridas para la vida funcional) en aulas regulares con adecuaciones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curriculares o aulas especiales,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siempre y cuando sea un ambiente que le ofrezca oportunidades de aprendizaje significativos.</a:t>
            </a: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Se trata de “educar” no de “ubicar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”.</a:t>
            </a:r>
            <a:endParaRPr lang="es-ES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689</TotalTime>
  <Words>606</Words>
  <Application>Microsoft Office PowerPoint</Application>
  <PresentationFormat>Presentación en pantalla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Urbano</vt:lpstr>
      <vt:lpstr>ROMPIENDO LAS BARRERAS DEL APRENDIZAJE:</vt:lpstr>
      <vt:lpstr> Desafío Educativo </vt:lpstr>
      <vt:lpstr>El programa de metas</vt:lpstr>
      <vt:lpstr>¿Qué se le enseña a nuestros estudiantes con Autismo?</vt:lpstr>
      <vt:lpstr>¿Cómo podemos hacerlo?</vt:lpstr>
      <vt:lpstr>La colaboración (Welch 2000)</vt:lpstr>
      <vt:lpstr>Barreras en la colaboración (Welch 2000)</vt:lpstr>
      <vt:lpstr>El maestro integrador (tutores)</vt:lpstr>
      <vt:lpstr>El ambiente menos restrictivo</vt:lpstr>
      <vt:lpstr>El Programa Centrado en la Persona</vt:lpstr>
      <vt:lpstr>La transición a la vida adulta</vt:lpstr>
      <vt:lpstr>Algunas reflexiones para los padres de familia, docentes y especialistas</vt:lpstr>
      <vt:lpstr>“No se trata de tener derecho a ser iguales, sino tener igual derecho a ser diferentes”       Anónimo</vt:lpstr>
      <vt:lpstr>Muchas Gracias!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Diferencias Individuales</dc:title>
  <dc:creator>Mario</dc:creator>
  <cp:lastModifiedBy>Mario</cp:lastModifiedBy>
  <cp:revision>269</cp:revision>
  <dcterms:created xsi:type="dcterms:W3CDTF">2014-09-14T22:22:18Z</dcterms:created>
  <dcterms:modified xsi:type="dcterms:W3CDTF">2014-09-30T04:13:33Z</dcterms:modified>
</cp:coreProperties>
</file>